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3" r:id="rId19"/>
    <p:sldId id="259" r:id="rId20"/>
  </p:sldIdLst>
  <p:sldSz cx="12192000" cy="6858000"/>
  <p:notesSz cx="6858000" cy="9144000"/>
  <p:embeddedFontLst>
    <p:embeddedFont>
      <p:font typeface="Libre Baskerville" panose="020B0604020202020204" charset="0"/>
      <p:regular r:id="rId22"/>
      <p:bold r:id="rId23"/>
      <p:italic r:id="rId24"/>
    </p:embeddedFont>
    <p:embeddedFont>
      <p:font typeface="Calibri Light" panose="020F0302020204030204" pitchFamily="34" charset="0"/>
      <p:regular r:id="rId25"/>
      <p:italic r:id="rId26"/>
    </p:embeddedFont>
    <p:embeddedFont>
      <p:font typeface="Calibri" panose="020F0502020204030204" pitchFamily="34" charset="0"/>
      <p:regular r:id="rId27"/>
      <p:bold r:id="rId28"/>
      <p:italic r:id="rId29"/>
      <p:boldItalic r:id="rId30"/>
    </p:embeddedFont>
    <p:embeddedFont>
      <p:font typeface="Lato Black" panose="020B0604020202020204" charset="0"/>
      <p:bold r:id="rId31"/>
      <p:boldItalic r:id="rId32"/>
    </p:embeddedFont>
    <p:embeddedFont>
      <p:font typeface="Segoe UI Black" panose="020B0A02040204020203" pitchFamily="34" charset="0"/>
      <p:bold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20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293245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6.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github.com/pavan1828" TargetMode="External"/><Relationship Id="rId4" Type="http://schemas.openxmlformats.org/officeDocument/2006/relationships/hyperlink" Target="http://www.linkedin.com/in/pavanreddy182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hyperlink" Target="https://www.google.com/travel/flight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858000"/>
          </a:xfrm>
          <a:prstGeom prst="rect">
            <a:avLst/>
          </a:prstGeom>
          <a:noFill/>
          <a:ln>
            <a:noFill/>
          </a:ln>
        </p:spPr>
      </p:pic>
      <p:sp>
        <p:nvSpPr>
          <p:cNvPr id="99" name="Google Shape;99;p1"/>
          <p:cNvSpPr txBox="1"/>
          <p:nvPr/>
        </p:nvSpPr>
        <p:spPr>
          <a:xfrm>
            <a:off x="2472904" y="3717986"/>
            <a:ext cx="7246189"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4" name="TextBox 3">
            <a:extLst>
              <a:ext uri="{FF2B5EF4-FFF2-40B4-BE49-F238E27FC236}">
                <a16:creationId xmlns="" xmlns:a16="http://schemas.microsoft.com/office/drawing/2014/main" id="{AFDD6FEE-9E23-7DD1-0824-BD82F4CEB9BD}"/>
              </a:ext>
            </a:extLst>
          </p:cNvPr>
          <p:cNvSpPr txBox="1"/>
          <p:nvPr/>
        </p:nvSpPr>
        <p:spPr>
          <a:xfrm>
            <a:off x="1449236" y="3732215"/>
            <a:ext cx="9293526" cy="70788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chemeClr val="tx1"/>
                </a:solidFill>
                <a:latin typeface="Times New Roman"/>
                <a:ea typeface="+mn-lt"/>
                <a:cs typeface="+mn-lt"/>
              </a:rPr>
              <a:t>Analysis of </a:t>
            </a:r>
            <a:r>
              <a:rPr lang="en-US" sz="4000" b="1" dirty="0" smtClean="0">
                <a:solidFill>
                  <a:schemeClr val="tx1"/>
                </a:solidFill>
                <a:latin typeface="Times New Roman"/>
                <a:ea typeface="+mn-lt"/>
                <a:cs typeface="+mn-lt"/>
              </a:rPr>
              <a:t>Air fare's </a:t>
            </a:r>
            <a:r>
              <a:rPr lang="en-US" sz="4000" b="1" dirty="0">
                <a:solidFill>
                  <a:schemeClr val="tx1"/>
                </a:solidFill>
                <a:latin typeface="Times New Roman"/>
                <a:ea typeface="+mn-lt"/>
                <a:cs typeface="+mn-lt"/>
              </a:rPr>
              <a:t>&amp; Industry Trends</a:t>
            </a:r>
            <a:endParaRPr lang="en-US" sz="4000" b="1" dirty="0">
              <a:solidFill>
                <a:schemeClr val="tx1"/>
              </a:solidFill>
              <a:latin typeface="Times New Roman"/>
              <a:cs typeface="Calibri"/>
            </a:endParaRPr>
          </a:p>
        </p:txBody>
      </p:sp>
      <p:sp>
        <p:nvSpPr>
          <p:cNvPr id="5" name="TextBox 4">
            <a:extLst>
              <a:ext uri="{FF2B5EF4-FFF2-40B4-BE49-F238E27FC236}">
                <a16:creationId xmlns="" xmlns:a16="http://schemas.microsoft.com/office/drawing/2014/main" id="{DA242C03-8461-F36A-7A77-35A43C0559E0}"/>
              </a:ext>
            </a:extLst>
          </p:cNvPr>
          <p:cNvSpPr txBox="1"/>
          <p:nvPr/>
        </p:nvSpPr>
        <p:spPr>
          <a:xfrm>
            <a:off x="1690777" y="4343400"/>
            <a:ext cx="88104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Times New Roman"/>
                <a:ea typeface="+mn-lt"/>
                <a:cs typeface="+mn-lt"/>
              </a:rPr>
              <a:t>Uncovering Patterns and Strategically Tailoring Prices to Enhance Customer Value</a:t>
            </a:r>
            <a:endParaRPr lang="en-US" sz="2400" b="1" dirty="0">
              <a:latin typeface="Times New Roman"/>
              <a:cs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graph&#10;&#10;Description automatically generated">
            <a:extLst>
              <a:ext uri="{FF2B5EF4-FFF2-40B4-BE49-F238E27FC236}">
                <a16:creationId xmlns="" xmlns:a16="http://schemas.microsoft.com/office/drawing/2014/main" id="{C61BFEFF-A8A5-A11E-0AA8-89A6FF82DAE6}"/>
              </a:ext>
            </a:extLst>
          </p:cNvPr>
          <p:cNvPicPr>
            <a:picLocks noChangeAspect="1"/>
          </p:cNvPicPr>
          <p:nvPr/>
        </p:nvPicPr>
        <p:blipFill>
          <a:blip r:embed="rId2"/>
          <a:stretch>
            <a:fillRect/>
          </a:stretch>
        </p:blipFill>
        <p:spPr>
          <a:xfrm>
            <a:off x="1" y="1432961"/>
            <a:ext cx="12191998" cy="4365890"/>
          </a:xfrm>
          <a:prstGeom prst="rect">
            <a:avLst/>
          </a:prstGeom>
        </p:spPr>
      </p:pic>
      <p:sp>
        <p:nvSpPr>
          <p:cNvPr id="3" name="TextBox 2">
            <a:extLst>
              <a:ext uri="{FF2B5EF4-FFF2-40B4-BE49-F238E27FC236}">
                <a16:creationId xmlns="" xmlns:a16="http://schemas.microsoft.com/office/drawing/2014/main" id="{A87803BA-5205-19BC-F5DD-BA451E7E97E2}"/>
              </a:ext>
            </a:extLst>
          </p:cNvPr>
          <p:cNvSpPr txBox="1"/>
          <p:nvPr/>
        </p:nvSpPr>
        <p:spPr>
          <a:xfrm>
            <a:off x="201633" y="368200"/>
            <a:ext cx="40084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C00000"/>
                </a:solidFill>
                <a:latin typeface="Times New Roman"/>
                <a:cs typeface="Calibri"/>
              </a:rPr>
              <a:t>Descriptive Statistics:</a:t>
            </a:r>
          </a:p>
        </p:txBody>
      </p:sp>
    </p:spTree>
    <p:extLst>
      <p:ext uri="{BB962C8B-B14F-4D97-AF65-F5344CB8AC3E}">
        <p14:creationId xmlns:p14="http://schemas.microsoft.com/office/powerpoint/2010/main" val="907498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ED5E81A7-D13D-D1F8-4117-78EFDCE528C1}"/>
              </a:ext>
            </a:extLst>
          </p:cNvPr>
          <p:cNvSpPr txBox="1"/>
          <p:nvPr/>
        </p:nvSpPr>
        <p:spPr>
          <a:xfrm>
            <a:off x="435880" y="359784"/>
            <a:ext cx="107082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C00000"/>
                </a:solidFill>
                <a:latin typeface="Times New Roman"/>
                <a:ea typeface="+mn-lt"/>
                <a:cs typeface="+mn-lt"/>
              </a:rPr>
              <a:t>Network graph illustrating flight routes connecting various airport</a:t>
            </a:r>
            <a:endParaRPr lang="en-US" sz="2800" b="1" dirty="0">
              <a:solidFill>
                <a:srgbClr val="C00000"/>
              </a:solidFill>
              <a:latin typeface="Times New Roman"/>
              <a:cs typeface="Times New Roman"/>
            </a:endParaRPr>
          </a:p>
        </p:txBody>
      </p:sp>
      <p:pic>
        <p:nvPicPr>
          <p:cNvPr id="3" name="Picture 2" descr="A diagram of a network graph&#10;&#10;Description automatically generated">
            <a:extLst>
              <a:ext uri="{FF2B5EF4-FFF2-40B4-BE49-F238E27FC236}">
                <a16:creationId xmlns="" xmlns:a16="http://schemas.microsoft.com/office/drawing/2014/main" id="{1537795B-A2D8-C1D4-BF90-53F2F226CF59}"/>
              </a:ext>
            </a:extLst>
          </p:cNvPr>
          <p:cNvPicPr>
            <a:picLocks noChangeAspect="1"/>
          </p:cNvPicPr>
          <p:nvPr/>
        </p:nvPicPr>
        <p:blipFill rotWithShape="1">
          <a:blip r:embed="rId2"/>
          <a:srcRect r="2473" b="-350"/>
          <a:stretch/>
        </p:blipFill>
        <p:spPr>
          <a:xfrm>
            <a:off x="609618" y="1285336"/>
            <a:ext cx="5566807" cy="4503000"/>
          </a:xfrm>
          <a:prstGeom prst="rect">
            <a:avLst/>
          </a:prstGeom>
        </p:spPr>
      </p:pic>
      <p:sp>
        <p:nvSpPr>
          <p:cNvPr id="4" name="TextBox 3">
            <a:extLst>
              <a:ext uri="{FF2B5EF4-FFF2-40B4-BE49-F238E27FC236}">
                <a16:creationId xmlns="" xmlns:a16="http://schemas.microsoft.com/office/drawing/2014/main" id="{9B1A3F06-F8CE-8950-709E-B4A7136C7874}"/>
              </a:ext>
            </a:extLst>
          </p:cNvPr>
          <p:cNvSpPr txBox="1"/>
          <p:nvPr/>
        </p:nvSpPr>
        <p:spPr>
          <a:xfrm>
            <a:off x="6549413" y="1529610"/>
            <a:ext cx="4986067"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Times New Roman"/>
                <a:cs typeface="Calibri"/>
              </a:rPr>
              <a:t>HYD - Hyderabad</a:t>
            </a:r>
          </a:p>
          <a:p>
            <a:pPr marL="285750" indent="-285750">
              <a:buFont typeface="Arial"/>
              <a:buChar char="•"/>
            </a:pPr>
            <a:r>
              <a:rPr lang="en-US" sz="2400" dirty="0">
                <a:latin typeface="Times New Roman"/>
                <a:cs typeface="Calibri"/>
              </a:rPr>
              <a:t>DEL - Delhi</a:t>
            </a:r>
          </a:p>
          <a:p>
            <a:pPr marL="285750" indent="-285750">
              <a:buFont typeface="Arial"/>
              <a:buChar char="•"/>
            </a:pPr>
            <a:r>
              <a:rPr lang="en-US" sz="2400" dirty="0">
                <a:latin typeface="Times New Roman"/>
                <a:cs typeface="Calibri"/>
              </a:rPr>
              <a:t>BLR - Bangalore</a:t>
            </a:r>
            <a:endParaRPr lang="en-US" sz="2400" u="sng">
              <a:solidFill>
                <a:srgbClr val="4007A2"/>
              </a:solidFill>
              <a:latin typeface="Times New Roman"/>
              <a:cs typeface="Arial"/>
            </a:endParaRPr>
          </a:p>
          <a:p>
            <a:pPr marL="285750" indent="-285750">
              <a:buFont typeface="Arial"/>
              <a:buChar char="•"/>
            </a:pPr>
            <a:r>
              <a:rPr lang="en-US" sz="2400" dirty="0">
                <a:latin typeface="Times New Roman"/>
                <a:cs typeface="Calibri"/>
              </a:rPr>
              <a:t>GOI &amp; GOX  - Goa</a:t>
            </a:r>
          </a:p>
          <a:p>
            <a:pPr marL="285750" indent="-285750">
              <a:buFont typeface="Arial"/>
              <a:buChar char="•"/>
            </a:pPr>
            <a:r>
              <a:rPr lang="en-US" sz="2400" dirty="0">
                <a:latin typeface="Times New Roman"/>
                <a:cs typeface="Calibri"/>
              </a:rPr>
              <a:t>BOM - Mumbai</a:t>
            </a:r>
          </a:p>
          <a:p>
            <a:pPr marL="285750" indent="-285750">
              <a:buFont typeface="Arial"/>
              <a:buChar char="•"/>
            </a:pPr>
            <a:r>
              <a:rPr lang="en-US" sz="2400" dirty="0">
                <a:latin typeface="Times New Roman"/>
                <a:cs typeface="Calibri"/>
              </a:rPr>
              <a:t>LAX – Los Angeles</a:t>
            </a:r>
          </a:p>
          <a:p>
            <a:pPr marL="285750" indent="-285750">
              <a:buFont typeface="Arial"/>
              <a:buChar char="•"/>
            </a:pPr>
            <a:r>
              <a:rPr lang="en-US" sz="2400" dirty="0">
                <a:latin typeface="Times New Roman"/>
                <a:cs typeface="Calibri"/>
              </a:rPr>
              <a:t>YUR - Canada</a:t>
            </a:r>
          </a:p>
          <a:p>
            <a:pPr marL="285750" indent="-285750">
              <a:buFont typeface="Arial"/>
              <a:buChar char="•"/>
            </a:pPr>
            <a:r>
              <a:rPr lang="en-US" sz="2400" dirty="0">
                <a:latin typeface="Times New Roman"/>
                <a:cs typeface="Calibri"/>
              </a:rPr>
              <a:t>HBF &amp; HAM - Germany</a:t>
            </a:r>
          </a:p>
          <a:p>
            <a:pPr marL="285750" indent="-285750">
              <a:buFont typeface="Arial"/>
              <a:buChar char="•"/>
            </a:pPr>
            <a:r>
              <a:rPr lang="en-US" sz="2400" dirty="0">
                <a:latin typeface="Times New Roman"/>
                <a:cs typeface="Calibri"/>
              </a:rPr>
              <a:t>SYD - Australia</a:t>
            </a:r>
          </a:p>
          <a:p>
            <a:pPr marL="285750" indent="-285750">
              <a:buFont typeface="Arial"/>
              <a:buChar char="•"/>
            </a:pPr>
            <a:r>
              <a:rPr lang="en-US" sz="2400" dirty="0">
                <a:latin typeface="Times New Roman"/>
                <a:cs typeface="Calibri"/>
              </a:rPr>
              <a:t>BUR – Burbank Airport(California)</a:t>
            </a:r>
          </a:p>
        </p:txBody>
      </p:sp>
    </p:spTree>
    <p:extLst>
      <p:ext uri="{BB962C8B-B14F-4D97-AF65-F5344CB8AC3E}">
        <p14:creationId xmlns:p14="http://schemas.microsoft.com/office/powerpoint/2010/main" val="1232774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bars&#10;&#10;Description automatically generated">
            <a:extLst>
              <a:ext uri="{FF2B5EF4-FFF2-40B4-BE49-F238E27FC236}">
                <a16:creationId xmlns="" xmlns:a16="http://schemas.microsoft.com/office/drawing/2014/main" id="{BCFA4686-5F8B-9A23-C0D0-43E5F92890C7}"/>
              </a:ext>
            </a:extLst>
          </p:cNvPr>
          <p:cNvPicPr>
            <a:picLocks noChangeAspect="1"/>
          </p:cNvPicPr>
          <p:nvPr/>
        </p:nvPicPr>
        <p:blipFill rotWithShape="1">
          <a:blip r:embed="rId2"/>
          <a:srcRect r="264" b="1899"/>
          <a:stretch/>
        </p:blipFill>
        <p:spPr>
          <a:xfrm>
            <a:off x="197085" y="827718"/>
            <a:ext cx="3804666" cy="3147441"/>
          </a:xfrm>
          <a:prstGeom prst="rect">
            <a:avLst/>
          </a:prstGeom>
        </p:spPr>
      </p:pic>
      <p:pic>
        <p:nvPicPr>
          <p:cNvPr id="4" name="Picture 3">
            <a:extLst>
              <a:ext uri="{FF2B5EF4-FFF2-40B4-BE49-F238E27FC236}">
                <a16:creationId xmlns="" xmlns:a16="http://schemas.microsoft.com/office/drawing/2014/main" id="{1B6A6BC5-2313-45A2-ED69-454EBCB204A8}"/>
              </a:ext>
            </a:extLst>
          </p:cNvPr>
          <p:cNvPicPr>
            <a:picLocks noChangeAspect="1"/>
          </p:cNvPicPr>
          <p:nvPr/>
        </p:nvPicPr>
        <p:blipFill>
          <a:blip r:embed="rId3"/>
          <a:stretch>
            <a:fillRect/>
          </a:stretch>
        </p:blipFill>
        <p:spPr>
          <a:xfrm>
            <a:off x="4095016" y="809331"/>
            <a:ext cx="3896778" cy="3155461"/>
          </a:xfrm>
          <a:prstGeom prst="rect">
            <a:avLst/>
          </a:prstGeom>
        </p:spPr>
      </p:pic>
      <p:pic>
        <p:nvPicPr>
          <p:cNvPr id="6" name="Picture 5" descr="A graph of flight durations&#10;&#10;Description automatically generated">
            <a:extLst>
              <a:ext uri="{FF2B5EF4-FFF2-40B4-BE49-F238E27FC236}">
                <a16:creationId xmlns="" xmlns:a16="http://schemas.microsoft.com/office/drawing/2014/main" id="{C33B5BE3-504A-97AC-6F03-69D7AB03A94A}"/>
              </a:ext>
            </a:extLst>
          </p:cNvPr>
          <p:cNvPicPr>
            <a:picLocks noChangeAspect="1"/>
          </p:cNvPicPr>
          <p:nvPr/>
        </p:nvPicPr>
        <p:blipFill>
          <a:blip r:embed="rId4"/>
          <a:stretch>
            <a:fillRect/>
          </a:stretch>
        </p:blipFill>
        <p:spPr>
          <a:xfrm>
            <a:off x="8162336" y="734969"/>
            <a:ext cx="3905308" cy="3217925"/>
          </a:xfrm>
          <a:prstGeom prst="rect">
            <a:avLst/>
          </a:prstGeom>
        </p:spPr>
      </p:pic>
      <p:sp>
        <p:nvSpPr>
          <p:cNvPr id="7" name="TextBox 6">
            <a:extLst>
              <a:ext uri="{FF2B5EF4-FFF2-40B4-BE49-F238E27FC236}">
                <a16:creationId xmlns="" xmlns:a16="http://schemas.microsoft.com/office/drawing/2014/main" id="{D2B71C82-6109-98FC-28CA-47F2BBC294E2}"/>
              </a:ext>
            </a:extLst>
          </p:cNvPr>
          <p:cNvSpPr txBox="1"/>
          <p:nvPr/>
        </p:nvSpPr>
        <p:spPr>
          <a:xfrm>
            <a:off x="4091043" y="4180800"/>
            <a:ext cx="40227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latin typeface="Times New Roman"/>
                <a:ea typeface="+mn-lt"/>
                <a:cs typeface="+mn-lt"/>
              </a:rPr>
              <a:t>Negative correlation: Higher emissions associated with lower prices; vice versa.</a:t>
            </a:r>
            <a:endParaRPr lang="en-US" sz="2000">
              <a:latin typeface="Times New Roman"/>
              <a:ea typeface="Calibri"/>
              <a:cs typeface="Calibri"/>
            </a:endParaRPr>
          </a:p>
          <a:p>
            <a:pPr marL="342900" indent="-342900">
              <a:buFont typeface="Arial"/>
              <a:buChar char="•"/>
            </a:pPr>
            <a:r>
              <a:rPr lang="en-US" sz="2000" dirty="0">
                <a:latin typeface="Times New Roman"/>
                <a:ea typeface="+mn-lt"/>
                <a:cs typeface="+mn-lt"/>
              </a:rPr>
              <a:t>Etihad: Lowest emissions, highest prices. Air India: Highest emissions, lowest prices.</a:t>
            </a:r>
            <a:endParaRPr lang="en-US" sz="2000">
              <a:latin typeface="Times New Roman"/>
              <a:ea typeface="Calibri"/>
              <a:cs typeface="Calibri"/>
            </a:endParaRPr>
          </a:p>
          <a:p>
            <a:pPr marL="342900" indent="-342900" algn="l">
              <a:buFont typeface="Arial"/>
              <a:buChar char="•"/>
            </a:pPr>
            <a:endParaRPr lang="en-US" sz="2000" dirty="0">
              <a:latin typeface="Times New Roman"/>
              <a:ea typeface="Calibri"/>
              <a:cs typeface="Calibri"/>
            </a:endParaRPr>
          </a:p>
        </p:txBody>
      </p:sp>
      <p:sp>
        <p:nvSpPr>
          <p:cNvPr id="8" name="TextBox 7">
            <a:extLst>
              <a:ext uri="{FF2B5EF4-FFF2-40B4-BE49-F238E27FC236}">
                <a16:creationId xmlns="" xmlns:a16="http://schemas.microsoft.com/office/drawing/2014/main" id="{F4C48157-F2AB-3BA5-BFD1-014CCFC90ADF}"/>
              </a:ext>
            </a:extLst>
          </p:cNvPr>
          <p:cNvSpPr txBox="1"/>
          <p:nvPr/>
        </p:nvSpPr>
        <p:spPr>
          <a:xfrm>
            <a:off x="279673" y="4306431"/>
            <a:ext cx="362021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latin typeface="Times New Roman"/>
                <a:ea typeface="+mn-lt"/>
                <a:cs typeface="+mn-lt"/>
              </a:rPr>
              <a:t>Two-stop flights are the most common, with more than 1000 flights.</a:t>
            </a:r>
            <a:endParaRPr lang="en-US" sz="2000" dirty="0">
              <a:latin typeface="Times New Roman"/>
              <a:ea typeface="Calibri"/>
              <a:cs typeface="Calibri"/>
            </a:endParaRPr>
          </a:p>
          <a:p>
            <a:pPr marL="285750" indent="-285750">
              <a:buFont typeface="Arial"/>
              <a:buChar char="•"/>
            </a:pPr>
            <a:r>
              <a:rPr lang="en-US" sz="2000" dirty="0">
                <a:latin typeface="Times New Roman"/>
                <a:ea typeface="+mn-lt"/>
                <a:cs typeface="+mn-lt"/>
              </a:rPr>
              <a:t>Six-stop flights are the least common, with almost no flights.</a:t>
            </a:r>
            <a:endParaRPr lang="en-US" sz="2000" dirty="0">
              <a:latin typeface="Times New Roman"/>
              <a:ea typeface="Calibri"/>
              <a:cs typeface="Calibri"/>
            </a:endParaRPr>
          </a:p>
          <a:p>
            <a:pPr algn="l"/>
            <a:endParaRPr lang="en-US" sz="2000" dirty="0">
              <a:latin typeface="Times New Roman"/>
              <a:ea typeface="Calibri"/>
              <a:cs typeface="Calibri"/>
            </a:endParaRPr>
          </a:p>
        </p:txBody>
      </p:sp>
      <p:sp>
        <p:nvSpPr>
          <p:cNvPr id="9" name="TextBox 8">
            <a:extLst>
              <a:ext uri="{FF2B5EF4-FFF2-40B4-BE49-F238E27FC236}">
                <a16:creationId xmlns="" xmlns:a16="http://schemas.microsoft.com/office/drawing/2014/main" id="{61961265-DD43-042C-E28A-D6450BBDD988}"/>
              </a:ext>
            </a:extLst>
          </p:cNvPr>
          <p:cNvSpPr txBox="1"/>
          <p:nvPr/>
        </p:nvSpPr>
        <p:spPr>
          <a:xfrm>
            <a:off x="8375838" y="4178405"/>
            <a:ext cx="3763992"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2000" dirty="0">
                <a:latin typeface="Times New Roman"/>
                <a:ea typeface="+mn-lt"/>
                <a:cs typeface="+mn-lt"/>
              </a:rPr>
              <a:t>Histogram: x-axis shows flight durations (0-4000 mins), y-axis shows frequency (0-600+).</a:t>
            </a:r>
            <a:endParaRPr lang="en-US" sz="2000" dirty="0">
              <a:latin typeface="Times New Roman"/>
              <a:ea typeface="Calibri" panose="020F0502020204030204"/>
              <a:cs typeface="Calibri" panose="020F0502020204030204"/>
            </a:endParaRPr>
          </a:p>
          <a:p>
            <a:pPr marL="171450" indent="-171450">
              <a:buFont typeface="Arial"/>
              <a:buChar char="•"/>
            </a:pPr>
            <a:r>
              <a:rPr lang="en-US" sz="2000" dirty="0">
                <a:latin typeface="Times New Roman"/>
                <a:ea typeface="+mn-lt"/>
                <a:cs typeface="+mn-lt"/>
              </a:rPr>
              <a:t>Peak around 1000-1500 mins; normal distribution indicates symmetric, bell-shaped data.</a:t>
            </a:r>
            <a:endParaRPr lang="en-US" sz="2000" dirty="0">
              <a:latin typeface="Times New Roman"/>
              <a:ea typeface="Calibri"/>
              <a:cs typeface="Calibri"/>
            </a:endParaRPr>
          </a:p>
          <a:p>
            <a:pPr marL="285750" indent="-285750" algn="l">
              <a:buFont typeface="Arial"/>
              <a:buChar char="•"/>
            </a:pPr>
            <a:endParaRPr lang="en-US" sz="2000" dirty="0">
              <a:latin typeface="Times New Roman"/>
              <a:ea typeface="Calibri"/>
              <a:cs typeface="Calibri"/>
            </a:endParaRPr>
          </a:p>
        </p:txBody>
      </p:sp>
      <p:sp>
        <p:nvSpPr>
          <p:cNvPr id="10" name="TextBox 9">
            <a:extLst>
              <a:ext uri="{FF2B5EF4-FFF2-40B4-BE49-F238E27FC236}">
                <a16:creationId xmlns:a16="http://schemas.microsoft.com/office/drawing/2014/main" xmlns="" id="{7D2C1F08-ABC7-6AD8-B917-7FD46453F571}"/>
              </a:ext>
            </a:extLst>
          </p:cNvPr>
          <p:cNvSpPr txBox="1"/>
          <p:nvPr/>
        </p:nvSpPr>
        <p:spPr>
          <a:xfrm>
            <a:off x="2400553" y="152400"/>
            <a:ext cx="7285704" cy="523220"/>
          </a:xfrm>
          <a:prstGeom prst="rect">
            <a:avLst/>
          </a:prstGeom>
          <a:noFill/>
        </p:spPr>
        <p:txBody>
          <a:bodyPr wrap="square" rtlCol="0">
            <a:spAutoFit/>
          </a:bodyPr>
          <a:lstStyle/>
          <a:p>
            <a:r>
              <a:rPr lang="en-US" sz="2800" b="1" dirty="0">
                <a:solidFill>
                  <a:srgbClr val="C00000"/>
                </a:solidFill>
                <a:latin typeface="Times New Roman" panose="02020603050405020304" pitchFamily="18" charset="0"/>
                <a:cs typeface="Times New Roman" panose="02020603050405020304" pitchFamily="18" charset="0"/>
              </a:rPr>
              <a:t>Factors  to consider when  choosing  a  flights</a:t>
            </a:r>
            <a:endParaRPr lang="en-IN"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1924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line&#10;&#10;Description automatically generated">
            <a:extLst>
              <a:ext uri="{FF2B5EF4-FFF2-40B4-BE49-F238E27FC236}">
                <a16:creationId xmlns="" xmlns:a16="http://schemas.microsoft.com/office/drawing/2014/main" id="{BEB5DCB1-0A2B-2FAF-FED2-E5728DA810C9}"/>
              </a:ext>
            </a:extLst>
          </p:cNvPr>
          <p:cNvPicPr>
            <a:picLocks noChangeAspect="1"/>
          </p:cNvPicPr>
          <p:nvPr/>
        </p:nvPicPr>
        <p:blipFill rotWithShape="1">
          <a:blip r:embed="rId2"/>
          <a:srcRect l="1193" t="1399" r="716" b="1748"/>
          <a:stretch/>
        </p:blipFill>
        <p:spPr>
          <a:xfrm>
            <a:off x="187834" y="775437"/>
            <a:ext cx="5921384" cy="3693543"/>
          </a:xfrm>
          <a:prstGeom prst="rect">
            <a:avLst/>
          </a:prstGeom>
        </p:spPr>
      </p:pic>
      <p:pic>
        <p:nvPicPr>
          <p:cNvPr id="3" name="Picture 2" descr="A chart with green and blue dots&#10;&#10;Description automatically generated">
            <a:extLst>
              <a:ext uri="{FF2B5EF4-FFF2-40B4-BE49-F238E27FC236}">
                <a16:creationId xmlns="" xmlns:a16="http://schemas.microsoft.com/office/drawing/2014/main" id="{9CE50E0D-3DE9-3187-A1C5-6C80A80AA3E5}"/>
              </a:ext>
            </a:extLst>
          </p:cNvPr>
          <p:cNvPicPr>
            <a:picLocks noChangeAspect="1"/>
          </p:cNvPicPr>
          <p:nvPr/>
        </p:nvPicPr>
        <p:blipFill>
          <a:blip r:embed="rId3"/>
          <a:stretch>
            <a:fillRect/>
          </a:stretch>
        </p:blipFill>
        <p:spPr>
          <a:xfrm>
            <a:off x="6346328" y="775437"/>
            <a:ext cx="5388471" cy="3514323"/>
          </a:xfrm>
          <a:prstGeom prst="rect">
            <a:avLst/>
          </a:prstGeom>
        </p:spPr>
      </p:pic>
      <p:sp>
        <p:nvSpPr>
          <p:cNvPr id="4" name="TextBox 3">
            <a:extLst>
              <a:ext uri="{FF2B5EF4-FFF2-40B4-BE49-F238E27FC236}">
                <a16:creationId xmlns="" xmlns:a16="http://schemas.microsoft.com/office/drawing/2014/main" id="{C46C7F71-CC80-4B80-61D0-55D5804FBC56}"/>
              </a:ext>
            </a:extLst>
          </p:cNvPr>
          <p:cNvSpPr txBox="1"/>
          <p:nvPr/>
        </p:nvSpPr>
        <p:spPr>
          <a:xfrm>
            <a:off x="6617379" y="4724400"/>
            <a:ext cx="524485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Flight duration generally correlates with higher prices, notably in premium cabins, yet numerous outliers suggest additional factors influencing pricing</a:t>
            </a:r>
            <a:r>
              <a:rPr lang="en-US" sz="2000" dirty="0" smtClean="0">
                <a:latin typeface="Times New Roman"/>
                <a:ea typeface="+mn-lt"/>
                <a:cs typeface="+mn-lt"/>
              </a:rPr>
              <a:t>.</a:t>
            </a:r>
            <a:endParaRPr lang="en-US" sz="2000" dirty="0">
              <a:latin typeface="Times New Roman"/>
              <a:ea typeface="Calibri"/>
              <a:cs typeface="Calibri"/>
            </a:endParaRPr>
          </a:p>
        </p:txBody>
      </p:sp>
      <p:sp>
        <p:nvSpPr>
          <p:cNvPr id="5" name="TextBox 4">
            <a:extLst>
              <a:ext uri="{FF2B5EF4-FFF2-40B4-BE49-F238E27FC236}">
                <a16:creationId xmlns="" xmlns:a16="http://schemas.microsoft.com/office/drawing/2014/main" id="{D276FD68-30A5-F31D-97BA-4791550446B2}"/>
              </a:ext>
            </a:extLst>
          </p:cNvPr>
          <p:cNvSpPr txBox="1"/>
          <p:nvPr/>
        </p:nvSpPr>
        <p:spPr>
          <a:xfrm>
            <a:off x="653142" y="4749346"/>
            <a:ext cx="528799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Times New Roman"/>
                <a:ea typeface="+mn-lt"/>
                <a:cs typeface="+mn-lt"/>
              </a:rPr>
              <a:t>Most prices are below 500,000, with a peak density around 100,000.</a:t>
            </a:r>
            <a:endParaRPr lang="en-US" sz="2000" dirty="0">
              <a:latin typeface="Times New Roman"/>
              <a:ea typeface="Calibri"/>
              <a:cs typeface="Calibri"/>
            </a:endParaRPr>
          </a:p>
          <a:p>
            <a:pPr marL="342900" indent="-342900">
              <a:buFont typeface="Arial"/>
              <a:buChar char="•"/>
            </a:pPr>
            <a:r>
              <a:rPr lang="en-US" sz="2000" dirty="0">
                <a:latin typeface="Times New Roman"/>
                <a:ea typeface="+mn-lt"/>
                <a:cs typeface="+mn-lt"/>
              </a:rPr>
              <a:t>Prices above 1,000,000 are very rare, with a very low density.</a:t>
            </a:r>
            <a:endParaRPr lang="en-US" sz="2000" dirty="0">
              <a:latin typeface="Times New Roman"/>
              <a:ea typeface="Calibri"/>
              <a:cs typeface="Calibri"/>
            </a:endParaRPr>
          </a:p>
          <a:p>
            <a:pPr marL="342900" indent="-342900" algn="l">
              <a:buFont typeface="Arial"/>
              <a:buChar char="•"/>
            </a:pPr>
            <a:endParaRPr lang="en-US" sz="2000" dirty="0">
              <a:latin typeface="Times New Roman"/>
              <a:ea typeface="Calibri"/>
              <a:cs typeface="Calibri"/>
            </a:endParaRPr>
          </a:p>
        </p:txBody>
      </p:sp>
    </p:spTree>
    <p:extLst>
      <p:ext uri="{BB962C8B-B14F-4D97-AF65-F5344CB8AC3E}">
        <p14:creationId xmlns:p14="http://schemas.microsoft.com/office/powerpoint/2010/main" val="288004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blue lines and dots&#10;&#10;Description automatically generated">
            <a:extLst>
              <a:ext uri="{FF2B5EF4-FFF2-40B4-BE49-F238E27FC236}">
                <a16:creationId xmlns="" xmlns:a16="http://schemas.microsoft.com/office/drawing/2014/main" id="{7497B8B0-718F-380A-6CCB-4C53EEB30411}"/>
              </a:ext>
            </a:extLst>
          </p:cNvPr>
          <p:cNvPicPr>
            <a:picLocks noChangeAspect="1"/>
          </p:cNvPicPr>
          <p:nvPr/>
        </p:nvPicPr>
        <p:blipFill>
          <a:blip r:embed="rId2"/>
          <a:stretch>
            <a:fillRect/>
          </a:stretch>
        </p:blipFill>
        <p:spPr>
          <a:xfrm>
            <a:off x="427123" y="902507"/>
            <a:ext cx="3517119" cy="3059893"/>
          </a:xfrm>
          <a:prstGeom prst="rect">
            <a:avLst/>
          </a:prstGeom>
        </p:spPr>
      </p:pic>
      <p:pic>
        <p:nvPicPr>
          <p:cNvPr id="3" name="Picture 2" descr="A graph of different colored squares&#10;&#10;Description automatically generated">
            <a:extLst>
              <a:ext uri="{FF2B5EF4-FFF2-40B4-BE49-F238E27FC236}">
                <a16:creationId xmlns="" xmlns:a16="http://schemas.microsoft.com/office/drawing/2014/main" id="{75C01563-6205-0488-D6A1-7D7F849E3984}"/>
              </a:ext>
            </a:extLst>
          </p:cNvPr>
          <p:cNvPicPr>
            <a:picLocks noChangeAspect="1"/>
          </p:cNvPicPr>
          <p:nvPr/>
        </p:nvPicPr>
        <p:blipFill>
          <a:blip r:embed="rId3"/>
          <a:stretch>
            <a:fillRect/>
          </a:stretch>
        </p:blipFill>
        <p:spPr>
          <a:xfrm>
            <a:off x="4325053" y="1125543"/>
            <a:ext cx="3537345" cy="2316960"/>
          </a:xfrm>
          <a:prstGeom prst="rect">
            <a:avLst/>
          </a:prstGeom>
        </p:spPr>
      </p:pic>
      <p:pic>
        <p:nvPicPr>
          <p:cNvPr id="4" name="Picture 3" descr="A graph with blue dots and numbers&#10;&#10;Description automatically generated">
            <a:extLst>
              <a:ext uri="{FF2B5EF4-FFF2-40B4-BE49-F238E27FC236}">
                <a16:creationId xmlns="" xmlns:a16="http://schemas.microsoft.com/office/drawing/2014/main" id="{DFEFCA1E-14D5-CC0C-44A7-B33EEB5230E8}"/>
              </a:ext>
            </a:extLst>
          </p:cNvPr>
          <p:cNvPicPr>
            <a:picLocks noChangeAspect="1"/>
          </p:cNvPicPr>
          <p:nvPr/>
        </p:nvPicPr>
        <p:blipFill>
          <a:blip r:embed="rId4"/>
          <a:stretch>
            <a:fillRect/>
          </a:stretch>
        </p:blipFill>
        <p:spPr>
          <a:xfrm>
            <a:off x="8248600" y="904648"/>
            <a:ext cx="3517120" cy="3057752"/>
          </a:xfrm>
          <a:prstGeom prst="rect">
            <a:avLst/>
          </a:prstGeom>
        </p:spPr>
      </p:pic>
      <p:sp>
        <p:nvSpPr>
          <p:cNvPr id="5" name="TextBox 4">
            <a:extLst>
              <a:ext uri="{FF2B5EF4-FFF2-40B4-BE49-F238E27FC236}">
                <a16:creationId xmlns="" xmlns:a16="http://schemas.microsoft.com/office/drawing/2014/main" id="{9ACBF50F-65BB-901D-3EFC-0C861C67636B}"/>
              </a:ext>
            </a:extLst>
          </p:cNvPr>
          <p:cNvSpPr txBox="1"/>
          <p:nvPr/>
        </p:nvSpPr>
        <p:spPr>
          <a:xfrm>
            <a:off x="8072545" y="3963427"/>
            <a:ext cx="4022784"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latin typeface="Times New Roman"/>
                <a:cs typeface="Times New Roman"/>
              </a:rPr>
              <a:t>Busiest arrivals at 10, 15, and just before 20 hours. </a:t>
            </a:r>
          </a:p>
          <a:p>
            <a:pPr marL="342900" indent="-342900">
              <a:buFont typeface="Arial,Sans-Serif"/>
              <a:buChar char="•"/>
            </a:pPr>
            <a:r>
              <a:rPr lang="en-US" sz="2400" dirty="0">
                <a:latin typeface="Times New Roman"/>
                <a:cs typeface="Times New Roman"/>
              </a:rPr>
              <a:t>Fluctuating patterns with troughs at 0, 5-10, 10-15, and after 20 hours.</a:t>
            </a:r>
          </a:p>
          <a:p>
            <a:pPr algn="l"/>
            <a:endParaRPr lang="en-US" dirty="0">
              <a:ea typeface="Calibri"/>
              <a:cs typeface="Calibri"/>
            </a:endParaRPr>
          </a:p>
        </p:txBody>
      </p:sp>
      <p:sp>
        <p:nvSpPr>
          <p:cNvPr id="6" name="TextBox 5">
            <a:extLst>
              <a:ext uri="{FF2B5EF4-FFF2-40B4-BE49-F238E27FC236}">
                <a16:creationId xmlns="" xmlns:a16="http://schemas.microsoft.com/office/drawing/2014/main" id="{482CE984-CF75-0A50-B9D4-092A3C14DAE2}"/>
              </a:ext>
            </a:extLst>
          </p:cNvPr>
          <p:cNvSpPr txBox="1"/>
          <p:nvPr/>
        </p:nvSpPr>
        <p:spPr>
          <a:xfrm>
            <a:off x="142746" y="3967877"/>
            <a:ext cx="373523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latin typeface="Times New Roman"/>
                <a:cs typeface="Times New Roman"/>
              </a:rPr>
              <a:t>Departure Peaks: Midnight, 10 AM, 3 PM, and 8 PM. </a:t>
            </a:r>
          </a:p>
          <a:p>
            <a:pPr marL="342900" indent="-342900">
              <a:buFont typeface="Arial,Sans-Serif"/>
              <a:buChar char="•"/>
            </a:pPr>
            <a:r>
              <a:rPr lang="en-US" sz="2400" dirty="0">
                <a:latin typeface="Times New Roman"/>
                <a:cs typeface="Times New Roman"/>
              </a:rPr>
              <a:t>Valleys: Lower departures at 5 AM and 5 PM.</a:t>
            </a:r>
          </a:p>
          <a:p>
            <a:pPr marL="342900" indent="-342900">
              <a:buFont typeface="Arial,Sans-Serif"/>
              <a:buChar char="•"/>
            </a:pPr>
            <a:endParaRPr lang="en-US" sz="2400" dirty="0">
              <a:latin typeface="Times New Roman"/>
              <a:cs typeface="Times New Roman"/>
            </a:endParaRPr>
          </a:p>
          <a:p>
            <a:pPr algn="l"/>
            <a:endParaRPr lang="en-US" dirty="0">
              <a:ea typeface="Calibri"/>
              <a:cs typeface="Calibri"/>
            </a:endParaRPr>
          </a:p>
        </p:txBody>
      </p:sp>
      <p:sp>
        <p:nvSpPr>
          <p:cNvPr id="7" name="TextBox 6">
            <a:extLst>
              <a:ext uri="{FF2B5EF4-FFF2-40B4-BE49-F238E27FC236}">
                <a16:creationId xmlns="" xmlns:a16="http://schemas.microsoft.com/office/drawing/2014/main" id="{8AC50F67-AC1A-5A28-B2B1-E6C06286B89E}"/>
              </a:ext>
            </a:extLst>
          </p:cNvPr>
          <p:cNvSpPr txBox="1"/>
          <p:nvPr/>
        </p:nvSpPr>
        <p:spPr>
          <a:xfrm>
            <a:off x="4680857" y="421537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Times New Roman"/>
                <a:ea typeface="+mn-lt"/>
                <a:cs typeface="+mn-lt"/>
              </a:rPr>
              <a:t> popularity and availability of the cabin classes.</a:t>
            </a:r>
            <a:endParaRPr lang="en-US" sz="2400">
              <a:latin typeface="Times New Roman"/>
              <a:ea typeface="Calibri"/>
              <a:cs typeface="Calibri"/>
            </a:endParaRPr>
          </a:p>
        </p:txBody>
      </p:sp>
      <p:sp>
        <p:nvSpPr>
          <p:cNvPr id="8" name="TextBox 7">
            <a:extLst>
              <a:ext uri="{FF2B5EF4-FFF2-40B4-BE49-F238E27FC236}">
                <a16:creationId xmlns:a16="http://schemas.microsoft.com/office/drawing/2014/main" xmlns="" id="{D91D0E5A-6BA8-24EA-9AF3-DABB158F28C3}"/>
              </a:ext>
            </a:extLst>
          </p:cNvPr>
          <p:cNvSpPr txBox="1"/>
          <p:nvPr/>
        </p:nvSpPr>
        <p:spPr>
          <a:xfrm>
            <a:off x="1919932" y="141012"/>
            <a:ext cx="8347585" cy="523220"/>
          </a:xfrm>
          <a:prstGeom prst="rect">
            <a:avLst/>
          </a:prstGeom>
          <a:noFill/>
        </p:spPr>
        <p:txBody>
          <a:bodyPr wrap="square" rtlCol="0">
            <a:spAutoFit/>
          </a:bodyPr>
          <a:lstStyle/>
          <a:p>
            <a:r>
              <a:rPr lang="en-US" sz="2800" b="1" i="0" dirty="0">
                <a:solidFill>
                  <a:srgbClr val="C00000"/>
                </a:solidFill>
                <a:effectLst/>
                <a:latin typeface="Times New Roman" panose="02020603050405020304" pitchFamily="18" charset="0"/>
                <a:cs typeface="Times New Roman" panose="02020603050405020304" pitchFamily="18" charset="0"/>
              </a:rPr>
              <a:t>Analyzing</a:t>
            </a:r>
            <a:r>
              <a:rPr lang="en-US" sz="2800" b="0" i="0" dirty="0">
                <a:solidFill>
                  <a:srgbClr val="C00000"/>
                </a:solidFill>
                <a:effectLst/>
                <a:latin typeface="Times New Roman" panose="02020603050405020304" pitchFamily="18" charset="0"/>
                <a:cs typeface="Times New Roman" panose="02020603050405020304" pitchFamily="18" charset="0"/>
              </a:rPr>
              <a:t> </a:t>
            </a:r>
            <a:r>
              <a:rPr lang="en-US" sz="2800" b="1" i="0" dirty="0">
                <a:solidFill>
                  <a:srgbClr val="C00000"/>
                </a:solidFill>
                <a:effectLst/>
                <a:latin typeface="Times New Roman" panose="02020603050405020304" pitchFamily="18" charset="0"/>
                <a:cs typeface="Times New Roman" panose="02020603050405020304" pitchFamily="18" charset="0"/>
              </a:rPr>
              <a:t>flight</a:t>
            </a:r>
            <a:r>
              <a:rPr lang="en-US" sz="2800" b="0" i="0" dirty="0">
                <a:solidFill>
                  <a:srgbClr val="C00000"/>
                </a:solidFill>
                <a:effectLst/>
                <a:latin typeface="Times New Roman" panose="02020603050405020304" pitchFamily="18" charset="0"/>
                <a:cs typeface="Times New Roman" panose="02020603050405020304" pitchFamily="18" charset="0"/>
              </a:rPr>
              <a:t> </a:t>
            </a:r>
            <a:r>
              <a:rPr lang="en-US" sz="2800" b="1" dirty="0">
                <a:solidFill>
                  <a:srgbClr val="C00000"/>
                </a:solidFill>
                <a:latin typeface="Times New Roman" panose="02020603050405020304" pitchFamily="18" charset="0"/>
                <a:cs typeface="Times New Roman" panose="02020603050405020304" pitchFamily="18" charset="0"/>
              </a:rPr>
              <a:t>d</a:t>
            </a:r>
            <a:r>
              <a:rPr lang="en-US" sz="2800" b="1" i="0" dirty="0">
                <a:solidFill>
                  <a:srgbClr val="C00000"/>
                </a:solidFill>
                <a:effectLst/>
                <a:latin typeface="Times New Roman" panose="02020603050405020304" pitchFamily="18" charset="0"/>
                <a:cs typeface="Times New Roman" panose="02020603050405020304" pitchFamily="18" charset="0"/>
              </a:rPr>
              <a:t>urations</a:t>
            </a:r>
            <a:r>
              <a:rPr lang="en-US" sz="2800" b="0" i="0" dirty="0">
                <a:solidFill>
                  <a:srgbClr val="C00000"/>
                </a:solidFill>
                <a:effectLst/>
                <a:latin typeface="Times New Roman" panose="02020603050405020304" pitchFamily="18" charset="0"/>
                <a:cs typeface="Times New Roman" panose="02020603050405020304" pitchFamily="18" charset="0"/>
              </a:rPr>
              <a:t> </a:t>
            </a:r>
            <a:r>
              <a:rPr lang="en-US" sz="2800" b="1" i="0" dirty="0">
                <a:solidFill>
                  <a:srgbClr val="C00000"/>
                </a:solidFill>
                <a:effectLst/>
                <a:latin typeface="Times New Roman" panose="02020603050405020304" pitchFamily="18" charset="0"/>
                <a:cs typeface="Times New Roman" panose="02020603050405020304" pitchFamily="18" charset="0"/>
              </a:rPr>
              <a:t>based</a:t>
            </a:r>
            <a:r>
              <a:rPr lang="en-US" sz="2800" b="0" i="0" dirty="0">
                <a:solidFill>
                  <a:srgbClr val="C00000"/>
                </a:solidFill>
                <a:effectLst/>
                <a:latin typeface="Times New Roman" panose="02020603050405020304" pitchFamily="18" charset="0"/>
                <a:cs typeface="Times New Roman" panose="02020603050405020304" pitchFamily="18" charset="0"/>
              </a:rPr>
              <a:t> </a:t>
            </a:r>
            <a:r>
              <a:rPr lang="en-US" sz="2800" b="1" i="0" dirty="0">
                <a:solidFill>
                  <a:srgbClr val="C00000"/>
                </a:solidFill>
                <a:effectLst/>
                <a:latin typeface="Times New Roman" panose="02020603050405020304" pitchFamily="18" charset="0"/>
                <a:cs typeface="Times New Roman" panose="02020603050405020304" pitchFamily="18" charset="0"/>
              </a:rPr>
              <a:t>on</a:t>
            </a:r>
            <a:r>
              <a:rPr lang="en-US" sz="2800" b="0" i="0" dirty="0">
                <a:solidFill>
                  <a:srgbClr val="C00000"/>
                </a:solidFill>
                <a:effectLst/>
                <a:latin typeface="Times New Roman" panose="02020603050405020304" pitchFamily="18" charset="0"/>
                <a:cs typeface="Times New Roman" panose="02020603050405020304" pitchFamily="18" charset="0"/>
              </a:rPr>
              <a:t> </a:t>
            </a:r>
            <a:r>
              <a:rPr lang="en-US" sz="2800" b="1" i="0" dirty="0">
                <a:solidFill>
                  <a:srgbClr val="C00000"/>
                </a:solidFill>
                <a:effectLst/>
                <a:latin typeface="Times New Roman" panose="02020603050405020304" pitchFamily="18" charset="0"/>
                <a:cs typeface="Times New Roman" panose="02020603050405020304" pitchFamily="18" charset="0"/>
              </a:rPr>
              <a:t>convenience</a:t>
            </a:r>
            <a:endParaRPr lang="en-IN"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7100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number of individuals&#10;&#10;Description automatically generated">
            <a:extLst>
              <a:ext uri="{FF2B5EF4-FFF2-40B4-BE49-F238E27FC236}">
                <a16:creationId xmlns="" xmlns:a16="http://schemas.microsoft.com/office/drawing/2014/main" id="{F51DF6B2-9A00-37EE-C31A-A30BC05C1554}"/>
              </a:ext>
            </a:extLst>
          </p:cNvPr>
          <p:cNvPicPr>
            <a:picLocks noChangeAspect="1"/>
          </p:cNvPicPr>
          <p:nvPr/>
        </p:nvPicPr>
        <p:blipFill>
          <a:blip r:embed="rId2"/>
          <a:stretch>
            <a:fillRect/>
          </a:stretch>
        </p:blipFill>
        <p:spPr>
          <a:xfrm>
            <a:off x="494352" y="762000"/>
            <a:ext cx="5596128" cy="3853372"/>
          </a:xfrm>
          <a:prstGeom prst="rect">
            <a:avLst/>
          </a:prstGeom>
        </p:spPr>
      </p:pic>
      <p:pic>
        <p:nvPicPr>
          <p:cNvPr id="3" name="Picture 2" descr="A graph of flight status&#10;&#10;Description automatically generated">
            <a:extLst>
              <a:ext uri="{FF2B5EF4-FFF2-40B4-BE49-F238E27FC236}">
                <a16:creationId xmlns="" xmlns:a16="http://schemas.microsoft.com/office/drawing/2014/main" id="{54DF91B2-FDA0-FC19-4040-7304B652129C}"/>
              </a:ext>
            </a:extLst>
          </p:cNvPr>
          <p:cNvPicPr>
            <a:picLocks noChangeAspect="1"/>
          </p:cNvPicPr>
          <p:nvPr/>
        </p:nvPicPr>
        <p:blipFill>
          <a:blip r:embed="rId3"/>
          <a:stretch>
            <a:fillRect/>
          </a:stretch>
        </p:blipFill>
        <p:spPr>
          <a:xfrm>
            <a:off x="6637336" y="762000"/>
            <a:ext cx="4392202" cy="3755486"/>
          </a:xfrm>
          <a:prstGeom prst="rect">
            <a:avLst/>
          </a:prstGeom>
        </p:spPr>
      </p:pic>
      <p:sp>
        <p:nvSpPr>
          <p:cNvPr id="4" name="TextBox 3">
            <a:extLst>
              <a:ext uri="{FF2B5EF4-FFF2-40B4-BE49-F238E27FC236}">
                <a16:creationId xmlns="" xmlns:a16="http://schemas.microsoft.com/office/drawing/2014/main" id="{AF135F42-C05B-3965-44DC-93B0437A5239}"/>
              </a:ext>
            </a:extLst>
          </p:cNvPr>
          <p:cNvSpPr txBox="1"/>
          <p:nvPr/>
        </p:nvSpPr>
        <p:spPr>
          <a:xfrm>
            <a:off x="349848" y="4871015"/>
            <a:ext cx="518735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Times New Roman"/>
                <a:ea typeface="+mn-lt"/>
                <a:cs typeface="+mn-lt"/>
              </a:rPr>
              <a:t>1000 affordability scores, with a cluster around 0-200 indicating low affordability. </a:t>
            </a:r>
            <a:endParaRPr lang="en-US" sz="2000">
              <a:latin typeface="Times New Roman"/>
              <a:ea typeface="+mn-lt"/>
              <a:cs typeface="+mn-lt"/>
            </a:endParaRPr>
          </a:p>
          <a:p>
            <a:pPr marL="342900" indent="-342900">
              <a:buFont typeface="Arial"/>
              <a:buChar char="•"/>
            </a:pPr>
            <a:r>
              <a:rPr lang="en-US" sz="2000" dirty="0">
                <a:latin typeface="Times New Roman"/>
                <a:ea typeface="+mn-lt"/>
                <a:cs typeface="+mn-lt"/>
              </a:rPr>
              <a:t>Frequencies decrease notably as scores rise, reflecting diminishing affordability.</a:t>
            </a:r>
            <a:endParaRPr lang="en-US" sz="2000">
              <a:latin typeface="Times New Roman"/>
              <a:ea typeface="Calibri"/>
              <a:cs typeface="Calibri"/>
            </a:endParaRPr>
          </a:p>
        </p:txBody>
      </p:sp>
      <p:sp>
        <p:nvSpPr>
          <p:cNvPr id="5" name="TextBox 4">
            <a:extLst>
              <a:ext uri="{FF2B5EF4-FFF2-40B4-BE49-F238E27FC236}">
                <a16:creationId xmlns="" xmlns:a16="http://schemas.microsoft.com/office/drawing/2014/main" id="{B98DCDCF-BA00-5569-AF66-A3CCD44143D7}"/>
              </a:ext>
            </a:extLst>
          </p:cNvPr>
          <p:cNvSpPr txBox="1"/>
          <p:nvPr/>
        </p:nvSpPr>
        <p:spPr>
          <a:xfrm>
            <a:off x="6603998" y="4667105"/>
            <a:ext cx="523048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Times New Roman"/>
                <a:ea typeface="+mn-lt"/>
                <a:cs typeface="+mn-lt"/>
              </a:rPr>
              <a:t>Etihad and British Airways excel in affordability, offering top value for money.</a:t>
            </a:r>
            <a:endParaRPr lang="en-US" sz="2000" dirty="0">
              <a:latin typeface="Times New Roman"/>
              <a:ea typeface="Calibri"/>
              <a:cs typeface="Calibri"/>
            </a:endParaRPr>
          </a:p>
          <a:p>
            <a:pPr marL="342900" indent="-342900">
              <a:buFont typeface="Arial"/>
              <a:buChar char="•"/>
            </a:pPr>
            <a:r>
              <a:rPr lang="en-US" sz="2000" dirty="0">
                <a:latin typeface="Times New Roman"/>
                <a:ea typeface="+mn-lt"/>
                <a:cs typeface="+mn-lt"/>
              </a:rPr>
              <a:t>Air India and British Airways lag in affordability, providing the least value for money.</a:t>
            </a:r>
            <a:endParaRPr lang="en-US" sz="2000" dirty="0">
              <a:latin typeface="Times New Roman"/>
              <a:ea typeface="Calibri"/>
              <a:cs typeface="Calibri"/>
            </a:endParaRPr>
          </a:p>
          <a:p>
            <a:pPr marL="342900" indent="-342900" algn="l">
              <a:buFont typeface="Arial"/>
              <a:buChar char="•"/>
            </a:pPr>
            <a:endParaRPr lang="en-US" sz="2000" dirty="0">
              <a:latin typeface="Times New Roman"/>
              <a:ea typeface="Calibri"/>
              <a:cs typeface="Calibri"/>
            </a:endParaRPr>
          </a:p>
        </p:txBody>
      </p:sp>
      <p:sp>
        <p:nvSpPr>
          <p:cNvPr id="6" name="TextBox 5">
            <a:extLst>
              <a:ext uri="{FF2B5EF4-FFF2-40B4-BE49-F238E27FC236}">
                <a16:creationId xmlns:a16="http://schemas.microsoft.com/office/drawing/2014/main" xmlns="" id="{C779EF23-71E3-E432-3CCC-FBD15DD59E2A}"/>
              </a:ext>
            </a:extLst>
          </p:cNvPr>
          <p:cNvSpPr txBox="1"/>
          <p:nvPr/>
        </p:nvSpPr>
        <p:spPr>
          <a:xfrm>
            <a:off x="3303457" y="76200"/>
            <a:ext cx="5596128" cy="523220"/>
          </a:xfrm>
          <a:prstGeom prst="rect">
            <a:avLst/>
          </a:prstGeom>
          <a:noFill/>
        </p:spPr>
        <p:txBody>
          <a:bodyPr wrap="square" rtlCol="0">
            <a:spAutoFit/>
          </a:bodyPr>
          <a:lstStyle/>
          <a:p>
            <a:r>
              <a:rPr lang="en-US" sz="2800" b="1" dirty="0">
                <a:solidFill>
                  <a:srgbClr val="C00000"/>
                </a:solidFill>
                <a:latin typeface="Times New Roman" panose="02020603050405020304" pitchFamily="18" charset="0"/>
                <a:cs typeface="Times New Roman" panose="02020603050405020304" pitchFamily="18" charset="0"/>
              </a:rPr>
              <a:t>Balancing Cost and convenience</a:t>
            </a:r>
            <a:endParaRPr lang="en-IN" sz="28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0387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flight routes&#10;&#10;Description automatically generated">
            <a:extLst>
              <a:ext uri="{FF2B5EF4-FFF2-40B4-BE49-F238E27FC236}">
                <a16:creationId xmlns="" xmlns:a16="http://schemas.microsoft.com/office/drawing/2014/main" id="{7B7F880F-6DC0-E03C-87D2-4561B892DF72}"/>
              </a:ext>
            </a:extLst>
          </p:cNvPr>
          <p:cNvPicPr>
            <a:picLocks noChangeAspect="1"/>
          </p:cNvPicPr>
          <p:nvPr/>
        </p:nvPicPr>
        <p:blipFill rotWithShape="1">
          <a:blip r:embed="rId2"/>
          <a:srcRect r="959" b="699"/>
          <a:stretch/>
        </p:blipFill>
        <p:spPr>
          <a:xfrm>
            <a:off x="5389419" y="580846"/>
            <a:ext cx="6258434" cy="4676954"/>
          </a:xfrm>
          <a:prstGeom prst="rect">
            <a:avLst/>
          </a:prstGeom>
        </p:spPr>
      </p:pic>
      <p:grpSp>
        <p:nvGrpSpPr>
          <p:cNvPr id="3" name="Group 2">
            <a:extLst>
              <a:ext uri="{FF2B5EF4-FFF2-40B4-BE49-F238E27FC236}">
                <a16:creationId xmlns="" xmlns:a16="http://schemas.microsoft.com/office/drawing/2014/main" id="{08C9166D-85E5-53AB-1370-5B300D0102D9}"/>
              </a:ext>
            </a:extLst>
          </p:cNvPr>
          <p:cNvGrpSpPr/>
          <p:nvPr/>
        </p:nvGrpSpPr>
        <p:grpSpPr>
          <a:xfrm rot="300000">
            <a:off x="662437" y="772064"/>
            <a:ext cx="4436852" cy="2815959"/>
            <a:chOff x="1078" y="728932"/>
            <a:chExt cx="4436852" cy="2815959"/>
          </a:xfrm>
        </p:grpSpPr>
        <p:pic>
          <p:nvPicPr>
            <p:cNvPr id="4" name="Graphic 2" descr="Airplane with solid fill">
              <a:extLst>
                <a:ext uri="{FF2B5EF4-FFF2-40B4-BE49-F238E27FC236}">
                  <a16:creationId xmlns="" xmlns:a16="http://schemas.microsoft.com/office/drawing/2014/main" id="{FF5489A9-7C9E-C454-A20E-F071B9E690F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4260000">
              <a:off x="1339970" y="728932"/>
              <a:ext cx="914400" cy="914400"/>
            </a:xfrm>
            <a:prstGeom prst="rect">
              <a:avLst/>
            </a:prstGeom>
          </p:spPr>
        </p:pic>
        <p:pic>
          <p:nvPicPr>
            <p:cNvPr id="5" name="Graphic 3" descr="Line arrow: Clockwise curve with solid fill">
              <a:extLst>
                <a:ext uri="{FF2B5EF4-FFF2-40B4-BE49-F238E27FC236}">
                  <a16:creationId xmlns="" xmlns:a16="http://schemas.microsoft.com/office/drawing/2014/main" id="{8200E64D-40BF-5DF0-5A9D-E461D7734F0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6840000">
              <a:off x="725103" y="610473"/>
              <a:ext cx="2740324" cy="3128512"/>
            </a:xfrm>
            <a:prstGeom prst="rect">
              <a:avLst/>
            </a:prstGeom>
          </p:spPr>
        </p:pic>
        <p:pic>
          <p:nvPicPr>
            <p:cNvPr id="6" name="Graphic 4" descr="Marker with solid fill">
              <a:extLst>
                <a:ext uri="{FF2B5EF4-FFF2-40B4-BE49-F238E27FC236}">
                  <a16:creationId xmlns="" xmlns:a16="http://schemas.microsoft.com/office/drawing/2014/main" id="{593A225C-0A95-7415-9306-97986AC97FD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078" y="2524304"/>
              <a:ext cx="914400" cy="914400"/>
            </a:xfrm>
            <a:prstGeom prst="rect">
              <a:avLst/>
            </a:prstGeom>
          </p:spPr>
        </p:pic>
        <p:pic>
          <p:nvPicPr>
            <p:cNvPr id="7" name="Graphic 5" descr="Marker with solid fill">
              <a:extLst>
                <a:ext uri="{FF2B5EF4-FFF2-40B4-BE49-F238E27FC236}">
                  <a16:creationId xmlns="" xmlns:a16="http://schemas.microsoft.com/office/drawing/2014/main" id="{F01C7E62-D7AF-0133-F88A-B759C65AB02B}"/>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3523530" y="2423662"/>
              <a:ext cx="914400" cy="914400"/>
            </a:xfrm>
            <a:prstGeom prst="rect">
              <a:avLst/>
            </a:prstGeom>
          </p:spPr>
        </p:pic>
      </p:grpSp>
      <p:sp>
        <p:nvSpPr>
          <p:cNvPr id="8" name="TextBox 7">
            <a:extLst>
              <a:ext uri="{FF2B5EF4-FFF2-40B4-BE49-F238E27FC236}">
                <a16:creationId xmlns="" xmlns:a16="http://schemas.microsoft.com/office/drawing/2014/main" id="{ABD04731-D5CE-FAC2-4473-7FFA01823BCC}"/>
              </a:ext>
            </a:extLst>
          </p:cNvPr>
          <p:cNvSpPr txBox="1"/>
          <p:nvPr/>
        </p:nvSpPr>
        <p:spPr>
          <a:xfrm>
            <a:off x="660582" y="3260551"/>
            <a:ext cx="9460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cs typeface="Calibri"/>
              </a:rPr>
              <a:t>HYD</a:t>
            </a:r>
          </a:p>
        </p:txBody>
      </p:sp>
      <p:sp>
        <p:nvSpPr>
          <p:cNvPr id="9" name="TextBox 8">
            <a:extLst>
              <a:ext uri="{FF2B5EF4-FFF2-40B4-BE49-F238E27FC236}">
                <a16:creationId xmlns="" xmlns:a16="http://schemas.microsoft.com/office/drawing/2014/main" id="{9330ACC7-E20E-B247-DBB6-34F44B2B8DA6}"/>
              </a:ext>
            </a:extLst>
          </p:cNvPr>
          <p:cNvSpPr txBox="1"/>
          <p:nvPr/>
        </p:nvSpPr>
        <p:spPr>
          <a:xfrm>
            <a:off x="4125524" y="3433079"/>
            <a:ext cx="9460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cs typeface="Calibri"/>
              </a:rPr>
              <a:t>LAX</a:t>
            </a:r>
          </a:p>
        </p:txBody>
      </p:sp>
      <p:sp>
        <p:nvSpPr>
          <p:cNvPr id="10" name="TextBox 9">
            <a:extLst>
              <a:ext uri="{FF2B5EF4-FFF2-40B4-BE49-F238E27FC236}">
                <a16:creationId xmlns="" xmlns:a16="http://schemas.microsoft.com/office/drawing/2014/main" id="{00E6AD2D-DCB7-DBC6-E343-CD2E83F234DF}"/>
              </a:ext>
            </a:extLst>
          </p:cNvPr>
          <p:cNvSpPr txBox="1"/>
          <p:nvPr/>
        </p:nvSpPr>
        <p:spPr>
          <a:xfrm>
            <a:off x="4419600" y="5540514"/>
            <a:ext cx="744459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mn-lt"/>
                <a:cs typeface="+mn-lt"/>
              </a:rPr>
              <a:t>flight routes from HYD; LAX leads with 349 flights, followed by HAM (296) and SYD (288).</a:t>
            </a:r>
            <a:endParaRPr lang="en-US" sz="2000" dirty="0">
              <a:latin typeface="Times New Roman"/>
              <a:cs typeface="Times New Roman"/>
            </a:endParaRPr>
          </a:p>
        </p:txBody>
      </p:sp>
    </p:spTree>
    <p:extLst>
      <p:ext uri="{BB962C8B-B14F-4D97-AF65-F5344CB8AC3E}">
        <p14:creationId xmlns:p14="http://schemas.microsoft.com/office/powerpoint/2010/main" val="2239855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Program Files (x86)\Microsoft Office\MEDIA\CAGCAT10\j0233070.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700992"/>
            <a:ext cx="2895149" cy="14512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aph showing the price of a flight&#10;&#10;Description automatically generated">
            <a:extLst>
              <a:ext uri="{FF2B5EF4-FFF2-40B4-BE49-F238E27FC236}">
                <a16:creationId xmlns="" xmlns:a16="http://schemas.microsoft.com/office/drawing/2014/main" id="{DB31037F-8E8B-FEEE-4ECC-F487A07A617B}"/>
              </a:ext>
            </a:extLst>
          </p:cNvPr>
          <p:cNvPicPr>
            <a:picLocks noChangeAspect="1"/>
          </p:cNvPicPr>
          <p:nvPr/>
        </p:nvPicPr>
        <p:blipFill rotWithShape="1">
          <a:blip r:embed="rId3"/>
          <a:srcRect r="8873" b="1003"/>
          <a:stretch/>
        </p:blipFill>
        <p:spPr>
          <a:xfrm>
            <a:off x="7086600" y="152400"/>
            <a:ext cx="4990651" cy="2996658"/>
          </a:xfrm>
          <a:prstGeom prst="rect">
            <a:avLst/>
          </a:prstGeom>
        </p:spPr>
      </p:pic>
      <p:pic>
        <p:nvPicPr>
          <p:cNvPr id="3" name="Picture 2" descr="A graph showing a number of blue dots&#10;&#10;Description automatically generated">
            <a:extLst>
              <a:ext uri="{FF2B5EF4-FFF2-40B4-BE49-F238E27FC236}">
                <a16:creationId xmlns="" xmlns:a16="http://schemas.microsoft.com/office/drawing/2014/main" id="{4DF4BF92-7500-F323-905F-FFC6DBE616A1}"/>
              </a:ext>
            </a:extLst>
          </p:cNvPr>
          <p:cNvPicPr>
            <a:picLocks noChangeAspect="1"/>
          </p:cNvPicPr>
          <p:nvPr/>
        </p:nvPicPr>
        <p:blipFill rotWithShape="1">
          <a:blip r:embed="rId4"/>
          <a:srcRect l="1114" r="5850" b="1669"/>
          <a:stretch/>
        </p:blipFill>
        <p:spPr>
          <a:xfrm>
            <a:off x="76200" y="3210128"/>
            <a:ext cx="4453916" cy="3571672"/>
          </a:xfrm>
          <a:prstGeom prst="rect">
            <a:avLst/>
          </a:prstGeom>
        </p:spPr>
      </p:pic>
      <p:sp>
        <p:nvSpPr>
          <p:cNvPr id="4" name="TextBox 3">
            <a:extLst>
              <a:ext uri="{FF2B5EF4-FFF2-40B4-BE49-F238E27FC236}">
                <a16:creationId xmlns="" xmlns:a16="http://schemas.microsoft.com/office/drawing/2014/main" id="{CC2234BA-4811-9CFF-DE41-80CD01754DCB}"/>
              </a:ext>
            </a:extLst>
          </p:cNvPr>
          <p:cNvSpPr txBox="1"/>
          <p:nvPr/>
        </p:nvSpPr>
        <p:spPr>
          <a:xfrm>
            <a:off x="4635103" y="4491037"/>
            <a:ext cx="744459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Times New Roman"/>
                <a:ea typeface="+mn-lt"/>
                <a:cs typeface="+mn-lt"/>
              </a:rPr>
              <a:t>Lower emission-time ratio means greener travel. </a:t>
            </a:r>
          </a:p>
          <a:p>
            <a:pPr marL="342900" indent="-342900">
              <a:buFont typeface="Arial"/>
              <a:buChar char="•"/>
            </a:pPr>
            <a:r>
              <a:rPr lang="en-US" sz="2400" dirty="0">
                <a:latin typeface="Times New Roman"/>
                <a:ea typeface="+mn-lt"/>
                <a:cs typeface="+mn-lt"/>
              </a:rPr>
              <a:t>Eco-friendly options tend to be pricier; price variations involve factors like demand and quality.</a:t>
            </a:r>
            <a:endParaRPr lang="en-US" sz="2400" dirty="0">
              <a:latin typeface="Times New Roman"/>
              <a:cs typeface="Calibri"/>
            </a:endParaRPr>
          </a:p>
        </p:txBody>
      </p:sp>
      <p:sp>
        <p:nvSpPr>
          <p:cNvPr id="5" name="TextBox 4">
            <a:extLst>
              <a:ext uri="{FF2B5EF4-FFF2-40B4-BE49-F238E27FC236}">
                <a16:creationId xmlns="" xmlns:a16="http://schemas.microsoft.com/office/drawing/2014/main" id="{5E12E4BE-D998-2AB9-CC0B-EF6774412573}"/>
              </a:ext>
            </a:extLst>
          </p:cNvPr>
          <p:cNvSpPr txBox="1"/>
          <p:nvPr/>
        </p:nvSpPr>
        <p:spPr>
          <a:xfrm>
            <a:off x="651548" y="762000"/>
            <a:ext cx="624500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dirty="0">
                <a:latin typeface="Times New Roman"/>
                <a:ea typeface="+mn-lt"/>
                <a:cs typeface="+mn-lt"/>
              </a:rPr>
              <a:t>Peak hours: Higher prices (morning, noon, evening). </a:t>
            </a:r>
          </a:p>
          <a:p>
            <a:pPr marL="342900" indent="-342900">
              <a:buFont typeface="Arial"/>
              <a:buChar char="•"/>
            </a:pPr>
            <a:r>
              <a:rPr lang="en-US" sz="2400" dirty="0">
                <a:latin typeface="Times New Roman"/>
                <a:ea typeface="+mn-lt"/>
                <a:cs typeface="+mn-lt"/>
              </a:rPr>
              <a:t>Off-peak hours: Lower prices (late morning, early afternoon, late night).</a:t>
            </a:r>
          </a:p>
          <a:p>
            <a:pPr marL="342900" indent="-342900">
              <a:buFont typeface="Arial"/>
              <a:buChar char="•"/>
            </a:pPr>
            <a:endParaRPr lang="en-US" sz="2400" dirty="0">
              <a:latin typeface="Times New Roman"/>
              <a:cs typeface="Calibri"/>
            </a:endParaRPr>
          </a:p>
        </p:txBody>
      </p:sp>
    </p:spTree>
    <p:extLst>
      <p:ext uri="{BB962C8B-B14F-4D97-AF65-F5344CB8AC3E}">
        <p14:creationId xmlns:p14="http://schemas.microsoft.com/office/powerpoint/2010/main" val="1249557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Program Files (x86)\Microsoft Office\MEDIA\CAGCAT10\j0233070.wmf"/>
          <p:cNvPicPr>
            <a:picLocks noChangeAspect="1" noChangeArrowheads="1"/>
          </p:cNvPicPr>
          <p:nvPr/>
        </p:nvPicPr>
        <p:blipFill>
          <a:blip r:embed="rId2" cstate="screen">
            <a:lum bright="70000" contrast="-70000"/>
            <a:extLst>
              <a:ext uri="{28A0092B-C50C-407E-A947-70E740481C1C}">
                <a14:useLocalDpi xmlns:a14="http://schemas.microsoft.com/office/drawing/2010/main"/>
              </a:ext>
            </a:extLst>
          </a:blip>
          <a:srcRect/>
          <a:stretch>
            <a:fillRect/>
          </a:stretch>
        </p:blipFill>
        <p:spPr bwMode="auto">
          <a:xfrm>
            <a:off x="422625" y="31559"/>
            <a:ext cx="11769375" cy="64731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1B7E4BC6-BB06-9BE5-BE64-DD5D42F9EF26}"/>
              </a:ext>
            </a:extLst>
          </p:cNvPr>
          <p:cNvSpPr txBox="1"/>
          <p:nvPr/>
        </p:nvSpPr>
        <p:spPr>
          <a:xfrm>
            <a:off x="153241" y="3784051"/>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C00000"/>
                </a:solidFill>
                <a:latin typeface="Times New Roman"/>
                <a:cs typeface="Times New Roman"/>
              </a:rPr>
              <a:t>Conclusion:</a:t>
            </a:r>
            <a:endParaRPr lang="en-US" dirty="0"/>
          </a:p>
        </p:txBody>
      </p:sp>
      <p:sp>
        <p:nvSpPr>
          <p:cNvPr id="3" name="TextBox 2">
            <a:extLst>
              <a:ext uri="{FF2B5EF4-FFF2-40B4-BE49-F238E27FC236}">
                <a16:creationId xmlns="" xmlns:a16="http://schemas.microsoft.com/office/drawing/2014/main" id="{F4AD31BB-C716-8B96-DDFC-7B439C2DEA9F}"/>
              </a:ext>
            </a:extLst>
          </p:cNvPr>
          <p:cNvSpPr txBox="1"/>
          <p:nvPr/>
        </p:nvSpPr>
        <p:spPr>
          <a:xfrm>
            <a:off x="227233" y="4482578"/>
            <a:ext cx="115421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solidFill>
                  <a:srgbClr val="000000"/>
                </a:solidFill>
                <a:latin typeface="Times New Roman"/>
                <a:ea typeface="+mn-lt"/>
                <a:cs typeface="+mn-lt"/>
              </a:rPr>
              <a:t>The correlation analysis unveils relationships between variables, setting the stage for deeper investigation. Affordability scores' distribution pattern hints at their impact on flight prices. Time-based analysis reveals price variations by departure hours, indicating potential pricing strategies. Scatterplot analysis illuminates emissions' influence on pricing. Cabin class notably affects prices, with distinct variations observed. Detailed examination of Economy cabin prices underscores patterns linked to departure hours. These findings collectively provide valuable insights for pricing strategies and decision-making in the airline industry.</a:t>
            </a:r>
            <a:endParaRPr lang="en-US">
              <a:solidFill>
                <a:srgbClr val="000000"/>
              </a:solidFill>
            </a:endParaRPr>
          </a:p>
        </p:txBody>
      </p:sp>
      <p:sp>
        <p:nvSpPr>
          <p:cNvPr id="4" name="TextBox 3">
            <a:extLst>
              <a:ext uri="{FF2B5EF4-FFF2-40B4-BE49-F238E27FC236}">
                <a16:creationId xmlns="" xmlns:a16="http://schemas.microsoft.com/office/drawing/2014/main" id="{AD4569C4-9806-DAF6-DB28-AEED4361BA29}"/>
              </a:ext>
            </a:extLst>
          </p:cNvPr>
          <p:cNvSpPr txBox="1"/>
          <p:nvPr/>
        </p:nvSpPr>
        <p:spPr>
          <a:xfrm>
            <a:off x="153240" y="31559"/>
            <a:ext cx="366334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rgbClr val="C00000"/>
                </a:solidFill>
                <a:latin typeface="Times New Roman"/>
                <a:cs typeface="Times New Roman"/>
              </a:rPr>
              <a:t>Recommendation:</a:t>
            </a:r>
            <a:endParaRPr lang="en-US" dirty="0"/>
          </a:p>
        </p:txBody>
      </p:sp>
      <p:sp>
        <p:nvSpPr>
          <p:cNvPr id="5" name="TextBox 4">
            <a:extLst>
              <a:ext uri="{FF2B5EF4-FFF2-40B4-BE49-F238E27FC236}">
                <a16:creationId xmlns="" xmlns:a16="http://schemas.microsoft.com/office/drawing/2014/main" id="{6EE57E6D-32FC-E953-94FA-CFB689BB6CE6}"/>
              </a:ext>
            </a:extLst>
          </p:cNvPr>
          <p:cNvSpPr txBox="1"/>
          <p:nvPr/>
        </p:nvSpPr>
        <p:spPr>
          <a:xfrm>
            <a:off x="227299" y="616515"/>
            <a:ext cx="10895162"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b="1" dirty="0">
                <a:latin typeface="Times New Roman"/>
                <a:ea typeface="+mn-lt"/>
                <a:cs typeface="+mn-lt"/>
              </a:rPr>
              <a:t>Compare Prices</a:t>
            </a:r>
            <a:r>
              <a:rPr lang="en-US" sz="2000" dirty="0">
                <a:latin typeface="Times New Roman"/>
                <a:ea typeface="+mn-lt"/>
                <a:cs typeface="+mn-lt"/>
              </a:rPr>
              <a:t>: Utilize comparison websites like Skyscanner or Google Flights to find the best deals.</a:t>
            </a:r>
            <a:endParaRPr lang="en-US" sz="2000" dirty="0">
              <a:latin typeface="Times New Roman"/>
              <a:cs typeface="Times New Roman"/>
            </a:endParaRPr>
          </a:p>
          <a:p>
            <a:pPr marL="342900" indent="-342900">
              <a:buFont typeface="Arial"/>
              <a:buChar char="•"/>
            </a:pPr>
            <a:r>
              <a:rPr lang="en-US" sz="2000" b="1" dirty="0">
                <a:latin typeface="Times New Roman"/>
                <a:ea typeface="+mn-lt"/>
                <a:cs typeface="+mn-lt"/>
              </a:rPr>
              <a:t>Flexibility in Travel Dates</a:t>
            </a:r>
            <a:r>
              <a:rPr lang="en-US" sz="2000" dirty="0">
                <a:latin typeface="Times New Roman"/>
                <a:ea typeface="+mn-lt"/>
                <a:cs typeface="+mn-lt"/>
              </a:rPr>
              <a:t>: Be open to adjusting travel dates for potential savings.</a:t>
            </a:r>
            <a:endParaRPr lang="en-US" sz="2000" dirty="0">
              <a:latin typeface="Times New Roman"/>
              <a:cs typeface="Times New Roman"/>
            </a:endParaRPr>
          </a:p>
          <a:p>
            <a:pPr marL="342900" indent="-342900">
              <a:buFont typeface="Arial"/>
              <a:buChar char="•"/>
            </a:pPr>
            <a:r>
              <a:rPr lang="en-US" sz="2000" b="1" dirty="0">
                <a:latin typeface="Times New Roman"/>
                <a:ea typeface="+mn-lt"/>
                <a:cs typeface="+mn-lt"/>
              </a:rPr>
              <a:t>Explore Nearby Airports</a:t>
            </a:r>
            <a:r>
              <a:rPr lang="en-US" sz="2000" dirty="0">
                <a:latin typeface="Times New Roman"/>
                <a:ea typeface="+mn-lt"/>
                <a:cs typeface="+mn-lt"/>
              </a:rPr>
              <a:t>: Check nearby airports as they may offer cheaper options.</a:t>
            </a:r>
            <a:endParaRPr lang="en-US" sz="2000">
              <a:latin typeface="Times New Roman"/>
              <a:cs typeface="Times New Roman"/>
            </a:endParaRPr>
          </a:p>
          <a:p>
            <a:pPr marL="342900" indent="-342900">
              <a:buFont typeface="Arial"/>
              <a:buChar char="•"/>
            </a:pPr>
            <a:r>
              <a:rPr lang="en-US" sz="2000" b="1" dirty="0">
                <a:latin typeface="Times New Roman"/>
                <a:ea typeface="+mn-lt"/>
                <a:cs typeface="+mn-lt"/>
              </a:rPr>
              <a:t>Price Drop Notifications</a:t>
            </a:r>
            <a:r>
              <a:rPr lang="en-US" sz="2000" dirty="0">
                <a:latin typeface="Times New Roman"/>
                <a:ea typeface="+mn-lt"/>
                <a:cs typeface="+mn-lt"/>
              </a:rPr>
              <a:t>: Enable notifications for price drops on preferred routes.</a:t>
            </a:r>
            <a:endParaRPr lang="en-US" sz="2000">
              <a:latin typeface="Times New Roman"/>
              <a:cs typeface="Times New Roman"/>
            </a:endParaRPr>
          </a:p>
          <a:p>
            <a:pPr marL="342900" indent="-342900">
              <a:buFont typeface="Arial"/>
              <a:buChar char="•"/>
            </a:pPr>
            <a:r>
              <a:rPr lang="en-US" sz="2000" b="1" dirty="0">
                <a:latin typeface="Times New Roman"/>
                <a:ea typeface="+mn-lt"/>
                <a:cs typeface="+mn-lt"/>
              </a:rPr>
              <a:t>Consider Layovers</a:t>
            </a:r>
            <a:r>
              <a:rPr lang="en-US" sz="2000" dirty="0">
                <a:latin typeface="Times New Roman"/>
                <a:ea typeface="+mn-lt"/>
                <a:cs typeface="+mn-lt"/>
              </a:rPr>
              <a:t>: Longer layovers can sometimes result in cheaper fares.</a:t>
            </a:r>
            <a:endParaRPr lang="en-US" sz="2000">
              <a:latin typeface="Times New Roman"/>
              <a:cs typeface="Times New Roman"/>
            </a:endParaRPr>
          </a:p>
          <a:p>
            <a:pPr marL="342900" indent="-342900">
              <a:buFont typeface="Arial"/>
              <a:buChar char="•"/>
            </a:pPr>
            <a:r>
              <a:rPr lang="en-US" sz="2000" b="1" dirty="0">
                <a:latin typeface="Times New Roman"/>
                <a:ea typeface="+mn-lt"/>
                <a:cs typeface="+mn-lt"/>
              </a:rPr>
              <a:t>Beware of Hidden Fees</a:t>
            </a:r>
            <a:r>
              <a:rPr lang="en-US" sz="2000" dirty="0">
                <a:latin typeface="Times New Roman"/>
                <a:ea typeface="+mn-lt"/>
                <a:cs typeface="+mn-lt"/>
              </a:rPr>
              <a:t>: Watch out for hidden charges when booking flights.</a:t>
            </a:r>
            <a:endParaRPr lang="en-US" sz="2000" dirty="0">
              <a:latin typeface="Times New Roman"/>
              <a:cs typeface="Times New Roman"/>
            </a:endParaRPr>
          </a:p>
          <a:p>
            <a:pPr marL="342900" indent="-342900">
              <a:buFont typeface="Arial"/>
              <a:buChar char="•"/>
            </a:pPr>
            <a:r>
              <a:rPr lang="en-US" sz="2000" b="1" dirty="0">
                <a:latin typeface="Times New Roman"/>
                <a:ea typeface="+mn-lt"/>
                <a:cs typeface="+mn-lt"/>
              </a:rPr>
              <a:t>Travel During Off-Peak Times</a:t>
            </a:r>
            <a:r>
              <a:rPr lang="en-US" sz="2000" dirty="0">
                <a:latin typeface="Times New Roman"/>
                <a:ea typeface="+mn-lt"/>
                <a:cs typeface="+mn-lt"/>
              </a:rPr>
              <a:t>: </a:t>
            </a:r>
            <a:r>
              <a:rPr lang="en-US" sz="2000" err="1">
                <a:latin typeface="Times New Roman"/>
                <a:ea typeface="+mn-lt"/>
                <a:cs typeface="+mn-lt"/>
              </a:rPr>
              <a:t>Opt</a:t>
            </a:r>
            <a:r>
              <a:rPr lang="en-US" sz="2000" dirty="0">
                <a:latin typeface="Times New Roman"/>
                <a:ea typeface="+mn-lt"/>
                <a:cs typeface="+mn-lt"/>
              </a:rPr>
              <a:t> for quieter times of the year for better prices.</a:t>
            </a:r>
            <a:endParaRPr lang="en-US" sz="2000">
              <a:latin typeface="Times New Roman"/>
              <a:cs typeface="Times New Roman"/>
            </a:endParaRPr>
          </a:p>
          <a:p>
            <a:pPr marL="342900" indent="-342900">
              <a:buFont typeface="Arial"/>
              <a:buChar char="•"/>
            </a:pPr>
            <a:r>
              <a:rPr lang="en-US" sz="2000" b="1" dirty="0">
                <a:latin typeface="Times New Roman"/>
                <a:ea typeface="+mn-lt"/>
                <a:cs typeface="+mn-lt"/>
              </a:rPr>
              <a:t>Use Rewards Points or Miles</a:t>
            </a:r>
            <a:r>
              <a:rPr lang="en-US" sz="2000" dirty="0">
                <a:latin typeface="Times New Roman"/>
                <a:ea typeface="+mn-lt"/>
                <a:cs typeface="+mn-lt"/>
              </a:rPr>
              <a:t>: Redeem any accumulated points or miles to reduce flight costs.</a:t>
            </a:r>
            <a:endParaRPr lang="en-US" sz="2000">
              <a:latin typeface="Times New Roman"/>
              <a:cs typeface="Times New Roman"/>
            </a:endParaRPr>
          </a:p>
          <a:p>
            <a:pPr marL="342900" indent="-342900">
              <a:buFont typeface="Arial"/>
              <a:buChar char="•"/>
            </a:pPr>
            <a:r>
              <a:rPr lang="en-US" sz="2000" b="1" dirty="0">
                <a:latin typeface="Times New Roman"/>
                <a:ea typeface="+mn-lt"/>
                <a:cs typeface="+mn-lt"/>
              </a:rPr>
              <a:t>Read Reviews</a:t>
            </a:r>
            <a:r>
              <a:rPr lang="en-US" sz="2000" dirty="0">
                <a:latin typeface="Times New Roman"/>
                <a:ea typeface="+mn-lt"/>
                <a:cs typeface="+mn-lt"/>
              </a:rPr>
              <a:t>: Check reviews to ensure you're selecting a reputable airline.</a:t>
            </a:r>
            <a:endParaRPr lang="en-US" sz="2000" dirty="0">
              <a:latin typeface="Times New Roman"/>
              <a:cs typeface="Times New Roman"/>
            </a:endParaRPr>
          </a:p>
        </p:txBody>
      </p:sp>
    </p:spTree>
    <p:extLst>
      <p:ext uri="{BB962C8B-B14F-4D97-AF65-F5344CB8AC3E}">
        <p14:creationId xmlns:p14="http://schemas.microsoft.com/office/powerpoint/2010/main" val="1437059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5" y="1964761"/>
            <a:ext cx="4465643" cy="2834317"/>
          </a:xfrm>
          <a:prstGeom prst="rect">
            <a:avLst/>
          </a:prstGeom>
          <a:noFill/>
          <a:ln>
            <a:noFill/>
          </a:ln>
        </p:spPr>
      </p:pic>
      <p:sp>
        <p:nvSpPr>
          <p:cNvPr id="117" name="Google Shape;117;p5"/>
          <p:cNvSpPr txBox="1"/>
          <p:nvPr/>
        </p:nvSpPr>
        <p:spPr>
          <a:xfrm>
            <a:off x="1524000" y="2670719"/>
            <a:ext cx="3661836" cy="142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C00000"/>
              </a:buClr>
              <a:buSzPts val="4400"/>
              <a:buFont typeface="Libre Baskerville"/>
              <a:buNone/>
            </a:pPr>
            <a:r>
              <a:rPr lang="en-IN" sz="4400" b="0" i="0" u="none" strike="noStrike" cap="none" dirty="0">
                <a:solidFill>
                  <a:srgbClr val="C00000"/>
                </a:solidFill>
                <a:latin typeface="Libre Baskerville"/>
                <a:ea typeface="Libre Baskerville"/>
                <a:cs typeface="Libre Baskerville"/>
                <a:sym typeface="Libre Baskerville"/>
              </a:rPr>
              <a:t>THANK YOU</a:t>
            </a:r>
            <a:endParaRPr sz="18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8" name="Picture 4" descr="C:\Users\master\AppData\Local\Microsoft\Windows\INetCache\IE\EW1OQZ70\26564-3-airplane-photos[1].png"/>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833983"/>
            <a:ext cx="12192000" cy="5190033"/>
          </a:xfrm>
          <a:prstGeom prst="rect">
            <a:avLst/>
          </a:prstGeom>
          <a:noFill/>
          <a:extLst>
            <a:ext uri="{909E8E84-426E-40DD-AFC4-6F175D3DCCD1}">
              <a14:hiddenFill xmlns:a14="http://schemas.microsoft.com/office/drawing/2010/main">
                <a:solidFill>
                  <a:srgbClr val="FFFFFF"/>
                </a:solidFill>
              </a14:hiddenFill>
            </a:ext>
          </a:extLst>
        </p:spPr>
      </p:pic>
      <p:sp>
        <p:nvSpPr>
          <p:cNvPr id="104" name="Google Shape;104;p3"/>
          <p:cNvSpPr txBox="1"/>
          <p:nvPr/>
        </p:nvSpPr>
        <p:spPr>
          <a:xfrm>
            <a:off x="737812" y="1299172"/>
            <a:ext cx="10692188" cy="2862282"/>
          </a:xfrm>
          <a:prstGeom prst="rect">
            <a:avLst/>
          </a:prstGeom>
          <a:noFill/>
          <a:ln>
            <a:noFill/>
          </a:ln>
        </p:spPr>
        <p:txBody>
          <a:bodyPr spcFirstLastPara="1" wrap="square" lIns="91425" tIns="45700" rIns="91425" bIns="45700" anchor="t" anchorCtr="0">
            <a:spAutoFit/>
          </a:bodyPr>
          <a:lstStyle/>
          <a:p>
            <a:pPr marL="285750" lvl="0" indent="-285750">
              <a:buClr>
                <a:schemeClr val="dk1"/>
              </a:buClr>
              <a:buSzPts val="1800"/>
              <a:buFont typeface="Arial"/>
              <a:buChar char="•"/>
            </a:pPr>
            <a:r>
              <a:rPr lang="en-IN" sz="1800" i="0" u="none" strike="noStrike" cap="none" dirty="0" smtClean="0">
                <a:solidFill>
                  <a:schemeClr val="tx1"/>
                </a:solidFill>
                <a:latin typeface="Times New Roman" panose="02020603050405020304" pitchFamily="18" charset="0"/>
                <a:ea typeface="Calibri"/>
                <a:cs typeface="Times New Roman" panose="02020603050405020304" pitchFamily="18" charset="0"/>
                <a:sym typeface="Calibri"/>
              </a:rPr>
              <a:t>I’m M. </a:t>
            </a:r>
            <a:r>
              <a:rPr lang="en-IN" sz="1800" i="0" u="none" strike="noStrike" cap="none" dirty="0" err="1" smtClean="0">
                <a:solidFill>
                  <a:schemeClr val="tx1"/>
                </a:solidFill>
                <a:latin typeface="Times New Roman" panose="02020603050405020304" pitchFamily="18" charset="0"/>
                <a:ea typeface="Calibri"/>
                <a:cs typeface="Times New Roman" panose="02020603050405020304" pitchFamily="18" charset="0"/>
                <a:sym typeface="Calibri"/>
              </a:rPr>
              <a:t>Pavan</a:t>
            </a:r>
            <a:r>
              <a:rPr lang="en-IN" sz="1800" i="0" u="none" strike="noStrike" cap="none" dirty="0" smtClean="0">
                <a:solidFill>
                  <a:schemeClr val="tx1"/>
                </a:solidFill>
                <a:latin typeface="Times New Roman" panose="02020603050405020304" pitchFamily="18" charset="0"/>
                <a:ea typeface="Calibri"/>
                <a:cs typeface="Times New Roman" panose="02020603050405020304" pitchFamily="18" charset="0"/>
                <a:sym typeface="Calibri"/>
              </a:rPr>
              <a:t> Kumar Reddy has completed </a:t>
            </a:r>
            <a:r>
              <a:rPr lang="en-US" sz="1800" dirty="0" err="1">
                <a:solidFill>
                  <a:schemeClr val="tx1"/>
                </a:solidFill>
              </a:rPr>
              <a:t>Bcom</a:t>
            </a:r>
            <a:r>
              <a:rPr lang="en-US" sz="1800" dirty="0">
                <a:solidFill>
                  <a:schemeClr val="tx1"/>
                </a:solidFill>
              </a:rPr>
              <a:t> C</a:t>
            </a:r>
            <a:r>
              <a:rPr lang="en-US" sz="1800" dirty="0" smtClean="0">
                <a:solidFill>
                  <a:schemeClr val="tx1"/>
                </a:solidFill>
              </a:rPr>
              <a:t>omputer </a:t>
            </a:r>
            <a:r>
              <a:rPr lang="en-US" sz="1800" dirty="0">
                <a:solidFill>
                  <a:schemeClr val="tx1"/>
                </a:solidFill>
              </a:rPr>
              <a:t>A</a:t>
            </a:r>
            <a:r>
              <a:rPr lang="en-US" sz="1800" dirty="0" smtClean="0">
                <a:solidFill>
                  <a:schemeClr val="tx1"/>
                </a:solidFill>
              </a:rPr>
              <a:t>pplications</a:t>
            </a:r>
          </a:p>
          <a:p>
            <a:pPr marL="285750" lvl="0" indent="-285750">
              <a:buClr>
                <a:schemeClr val="dk1"/>
              </a:buClr>
              <a:buSzPts val="1800"/>
              <a:buFont typeface="Arial"/>
              <a:buChar char="•"/>
            </a:pPr>
            <a:endParaRPr lang="en-IN" sz="1800" b="1" i="0" u="none" strike="noStrike" cap="none" dirty="0" smtClean="0">
              <a:solidFill>
                <a:schemeClr val="tx1"/>
              </a:solidFill>
              <a:latin typeface="Times New Roman" panose="02020603050405020304" pitchFamily="18" charset="0"/>
              <a:ea typeface="Calibri"/>
              <a:cs typeface="Times New Roman" panose="02020603050405020304" pitchFamily="18" charset="0"/>
              <a:sym typeface="Calibri"/>
            </a:endParaRPr>
          </a:p>
          <a:p>
            <a:pPr marL="285750" lvl="0" indent="-285750">
              <a:buClr>
                <a:schemeClr val="dk1"/>
              </a:buClr>
              <a:buSzPts val="1800"/>
              <a:buFont typeface="Calibri"/>
              <a:buChar char="•"/>
            </a:pPr>
            <a:r>
              <a:rPr lang="en-US" sz="1800" b="1" dirty="0">
                <a:solidFill>
                  <a:schemeClr val="tx1"/>
                </a:solidFill>
                <a:latin typeface="Times New Roman" panose="02020603050405020304" pitchFamily="18" charset="0"/>
                <a:cs typeface="Times New Roman" panose="02020603050405020304" pitchFamily="18" charset="0"/>
              </a:rPr>
              <a:t>L</a:t>
            </a:r>
            <a:r>
              <a:rPr lang="en-US" sz="1800" dirty="0" smtClean="0">
                <a:solidFill>
                  <a:schemeClr val="tx1"/>
                </a:solidFill>
                <a:latin typeface="Times New Roman" panose="02020603050405020304" pitchFamily="18" charset="0"/>
                <a:cs typeface="Times New Roman" panose="02020603050405020304" pitchFamily="18" charset="0"/>
              </a:rPr>
              <a:t>earning </a:t>
            </a:r>
            <a:r>
              <a:rPr lang="en-US" sz="1800" dirty="0">
                <a:solidFill>
                  <a:schemeClr val="tx1"/>
                </a:solidFill>
                <a:latin typeface="Times New Roman" panose="02020603050405020304" pitchFamily="18" charset="0"/>
                <a:cs typeface="Times New Roman" panose="02020603050405020304" pitchFamily="18" charset="0"/>
              </a:rPr>
              <a:t>data science can lead to diverse career opportunities, offers the chance to solve complex problems, has a significant impact on society and businesses, involves cutting-edge technologies, provides flexibility across industries, and often leads to high demand and competitive salaries</a:t>
            </a:r>
            <a:r>
              <a:rPr lang="en-US" sz="1800" dirty="0" smtClean="0">
                <a:solidFill>
                  <a:schemeClr val="tx1"/>
                </a:solidFill>
                <a:latin typeface="Times New Roman" panose="02020603050405020304" pitchFamily="18" charset="0"/>
                <a:cs typeface="Times New Roman" panose="02020603050405020304" pitchFamily="18" charset="0"/>
              </a:rPr>
              <a:t>.</a:t>
            </a:r>
          </a:p>
          <a:p>
            <a:pPr marL="285750" lvl="0" indent="-285750">
              <a:buClr>
                <a:schemeClr val="dk1"/>
              </a:buClr>
              <a:buSzPts val="1800"/>
              <a:buFont typeface="Calibri"/>
              <a:buChar char="•"/>
            </a:pPr>
            <a:endParaRPr lang="en-IN" sz="1800" b="1" dirty="0" smtClean="0">
              <a:solidFill>
                <a:schemeClr val="tx1"/>
              </a:solidFill>
              <a:latin typeface="Times New Roman" panose="02020603050405020304" pitchFamily="18" charset="0"/>
              <a:ea typeface="Calibri"/>
              <a:cs typeface="Times New Roman" panose="02020603050405020304" pitchFamily="18" charset="0"/>
              <a:sym typeface="Calibri"/>
            </a:endParaRPr>
          </a:p>
          <a:p>
            <a:pPr marL="285750" indent="-285750">
              <a:buClr>
                <a:schemeClr val="dk1"/>
              </a:buClr>
              <a:buSzPts val="1800"/>
              <a:buFont typeface="Calibri"/>
              <a:buChar char="•"/>
            </a:pPr>
            <a:r>
              <a:rPr lang="en-IN" sz="1800" b="1" dirty="0" err="1" smtClean="0">
                <a:solidFill>
                  <a:schemeClr val="tx1"/>
                </a:solidFill>
                <a:latin typeface="Times New Roman" panose="02020603050405020304" pitchFamily="18" charset="0"/>
                <a:ea typeface="Calibri"/>
                <a:cs typeface="Times New Roman" panose="02020603050405020304" pitchFamily="18" charset="0"/>
                <a:sym typeface="Calibri"/>
              </a:rPr>
              <a:t>Linkedin</a:t>
            </a:r>
            <a:r>
              <a:rPr lang="en-IN" sz="1800" b="1" dirty="0">
                <a:solidFill>
                  <a:schemeClr val="tx1"/>
                </a:solidFill>
                <a:latin typeface="Times New Roman" panose="02020603050405020304" pitchFamily="18" charset="0"/>
                <a:ea typeface="Calibri"/>
                <a:cs typeface="Times New Roman" panose="02020603050405020304" pitchFamily="18" charset="0"/>
                <a:sym typeface="Calibri"/>
              </a:rPr>
              <a:t>: </a:t>
            </a:r>
            <a:r>
              <a:rPr lang="en-US" sz="1800" dirty="0" smtClean="0">
                <a:solidFill>
                  <a:schemeClr val="tx1"/>
                </a:solidFill>
                <a:hlinkClick r:id="rId4"/>
              </a:rPr>
              <a:t>www.linkedin.com/in/pavanreddy1828/</a:t>
            </a:r>
            <a:endParaRPr lang="en-US" sz="1800" dirty="0" smtClean="0">
              <a:solidFill>
                <a:schemeClr val="tx1"/>
              </a:solidFill>
            </a:endParaRPr>
          </a:p>
          <a:p>
            <a:pPr lvl="0">
              <a:buClr>
                <a:schemeClr val="dk1"/>
              </a:buClr>
              <a:buSzPts val="1800"/>
            </a:pPr>
            <a:endParaRPr lang="en-US" sz="1800" dirty="0" smtClean="0">
              <a:solidFill>
                <a:schemeClr val="tx1"/>
              </a:solidFill>
              <a:latin typeface="Times New Roman" panose="02020603050405020304" pitchFamily="18" charset="0"/>
              <a:cs typeface="Times New Roman" panose="02020603050405020304" pitchFamily="18" charset="0"/>
            </a:endParaRPr>
          </a:p>
          <a:p>
            <a:pPr lvl="0">
              <a:buClr>
                <a:schemeClr val="dk1"/>
              </a:buClr>
              <a:buSzPts val="1800"/>
            </a:pPr>
            <a:r>
              <a:rPr lang="en-IN" sz="1800" b="1" dirty="0">
                <a:solidFill>
                  <a:schemeClr val="tx1"/>
                </a:solidFill>
                <a:latin typeface="Times New Roman" panose="02020603050405020304" pitchFamily="18" charset="0"/>
                <a:ea typeface="Calibri"/>
                <a:cs typeface="Times New Roman" panose="02020603050405020304" pitchFamily="18" charset="0"/>
                <a:sym typeface="Calibri"/>
              </a:rPr>
              <a:t> </a:t>
            </a:r>
            <a:r>
              <a:rPr lang="en-IN" sz="1800" b="1" dirty="0" smtClean="0">
                <a:solidFill>
                  <a:schemeClr val="tx1"/>
                </a:solidFill>
                <a:latin typeface="Times New Roman" panose="02020603050405020304" pitchFamily="18" charset="0"/>
                <a:ea typeface="Calibri"/>
                <a:cs typeface="Times New Roman" panose="02020603050405020304" pitchFamily="18" charset="0"/>
                <a:sym typeface="Calibri"/>
              </a:rPr>
              <a:t>     </a:t>
            </a:r>
            <a:r>
              <a:rPr lang="en-IN" sz="1800" b="1" dirty="0" err="1" smtClean="0">
                <a:solidFill>
                  <a:schemeClr val="tx1"/>
                </a:solidFill>
                <a:latin typeface="Times New Roman" panose="02020603050405020304" pitchFamily="18" charset="0"/>
                <a:ea typeface="Calibri"/>
                <a:cs typeface="Times New Roman" panose="02020603050405020304" pitchFamily="18" charset="0"/>
                <a:sym typeface="Calibri"/>
              </a:rPr>
              <a:t>github</a:t>
            </a:r>
            <a:r>
              <a:rPr lang="en-IN" sz="1800" b="1" dirty="0">
                <a:solidFill>
                  <a:schemeClr val="tx1"/>
                </a:solidFill>
                <a:latin typeface="Times New Roman" panose="02020603050405020304" pitchFamily="18" charset="0"/>
                <a:ea typeface="Calibri"/>
                <a:cs typeface="Times New Roman" panose="02020603050405020304" pitchFamily="18" charset="0"/>
                <a:sym typeface="Calibri"/>
              </a:rPr>
              <a:t>: </a:t>
            </a:r>
            <a:r>
              <a:rPr lang="en-IN" sz="1800" dirty="0">
                <a:solidFill>
                  <a:schemeClr val="tx1"/>
                </a:solidFill>
                <a:latin typeface="Times New Roman" panose="02020603050405020304" pitchFamily="18" charset="0"/>
                <a:ea typeface="Calibri"/>
                <a:cs typeface="Times New Roman" panose="02020603050405020304" pitchFamily="18" charset="0"/>
                <a:sym typeface="Calibri"/>
                <a:hlinkClick r:id="rId5"/>
              </a:rPr>
              <a:t>https://</a:t>
            </a:r>
            <a:r>
              <a:rPr lang="en-IN" sz="1800" dirty="0" smtClean="0">
                <a:solidFill>
                  <a:schemeClr val="tx1"/>
                </a:solidFill>
                <a:latin typeface="Times New Roman" panose="02020603050405020304" pitchFamily="18" charset="0"/>
                <a:ea typeface="Calibri"/>
                <a:cs typeface="Times New Roman" panose="02020603050405020304" pitchFamily="18" charset="0"/>
                <a:sym typeface="Calibri"/>
                <a:hlinkClick r:id="rId5"/>
              </a:rPr>
              <a:t>github.com/pavan1828</a:t>
            </a:r>
            <a:endParaRPr lang="en-IN" sz="1800" dirty="0">
              <a:solidFill>
                <a:schemeClr val="tx1"/>
              </a:solidFill>
              <a:latin typeface="Times New Roman" panose="02020603050405020304" pitchFamily="18" charset="0"/>
              <a:ea typeface="Calibri"/>
              <a:cs typeface="Times New Roman" panose="02020603050405020304" pitchFamily="18" charset="0"/>
              <a:sym typeface="Calibri"/>
            </a:endParaRPr>
          </a:p>
          <a:p>
            <a:pPr lvl="0">
              <a:buClr>
                <a:schemeClr val="dk1"/>
              </a:buClr>
              <a:buSzPts val="1800"/>
            </a:pPr>
            <a:endParaRPr lang="en-IN" sz="1800" dirty="0" smtClean="0">
              <a:solidFill>
                <a:schemeClr val="tx1"/>
              </a:solidFill>
              <a:latin typeface="Times New Roman" panose="02020603050405020304" pitchFamily="18" charset="0"/>
              <a:ea typeface="Calibri"/>
              <a:cs typeface="Times New Roman" panose="02020603050405020304" pitchFamily="18" charset="0"/>
              <a:sym typeface="Calibri"/>
            </a:endParaRPr>
          </a:p>
        </p:txBody>
      </p:sp>
      <p:sp>
        <p:nvSpPr>
          <p:cNvPr id="105" name="Google Shape;105;p3"/>
          <p:cNvSpPr txBox="1"/>
          <p:nvPr/>
        </p:nvSpPr>
        <p:spPr>
          <a:xfrm>
            <a:off x="427656" y="416554"/>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dirty="0">
                <a:solidFill>
                  <a:srgbClr val="FF0000"/>
                </a:solidFill>
                <a:latin typeface="Times New Roman" panose="02020603050405020304" pitchFamily="18" charset="0"/>
                <a:ea typeface="Lato Black"/>
                <a:cs typeface="Times New Roman" panose="02020603050405020304" pitchFamily="18" charset="0"/>
                <a:sym typeface="Lato Black"/>
              </a:rPr>
              <a:t>About me</a:t>
            </a:r>
            <a:endParaRPr sz="1800" b="0" i="0" u="none" strike="noStrike" cap="none" dirty="0">
              <a:solidFill>
                <a:srgbClr val="FF0000"/>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7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 xmlns:a16="http://schemas.microsoft.com/office/drawing/2014/main" id="{13766B93-B1D6-CC2D-50D1-02E5AE6107FC}"/>
              </a:ext>
            </a:extLst>
          </p:cNvPr>
          <p:cNvSpPr txBox="1"/>
          <p:nvPr/>
        </p:nvSpPr>
        <p:spPr>
          <a:xfrm>
            <a:off x="104954" y="2895600"/>
            <a:ext cx="2586487" cy="7731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dirty="0">
                <a:solidFill>
                  <a:srgbClr val="C00000"/>
                </a:solidFill>
                <a:latin typeface="Times New Roman" panose="02020603050405020304" pitchFamily="18" charset="0"/>
                <a:ea typeface="Calibri"/>
                <a:cs typeface="Times New Roman" panose="02020603050405020304" pitchFamily="18" charset="0"/>
              </a:rPr>
              <a:t>OBJECTIVE:</a:t>
            </a:r>
          </a:p>
        </p:txBody>
      </p:sp>
      <p:sp>
        <p:nvSpPr>
          <p:cNvPr id="10" name="TextBox 9">
            <a:extLst>
              <a:ext uri="{FF2B5EF4-FFF2-40B4-BE49-F238E27FC236}">
                <a16:creationId xmlns="" xmlns:a16="http://schemas.microsoft.com/office/drawing/2014/main" id="{08EF1CFF-BBF7-8082-6FFB-4DA03FED8B5A}"/>
              </a:ext>
            </a:extLst>
          </p:cNvPr>
          <p:cNvSpPr txBox="1"/>
          <p:nvPr/>
        </p:nvSpPr>
        <p:spPr>
          <a:xfrm>
            <a:off x="3886200" y="3175000"/>
            <a:ext cx="7313762" cy="24638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lgn="just"/>
            <a:r>
              <a:rPr lang="en-US" sz="2400" dirty="0">
                <a:latin typeface="Times New Roman" panose="02020603050405020304" pitchFamily="18" charset="0"/>
                <a:cs typeface="Times New Roman" panose="02020603050405020304" pitchFamily="18" charset="0"/>
              </a:rPr>
              <a:t>To analyze the pricing dynamics across different cabin classes offered by airlines, aiming to understand the factors influencing price differentials and derive actionable insights to optimize revenue generation and enhance customer value proposition.</a:t>
            </a:r>
          </a:p>
          <a:p>
            <a:pPr marL="285750" indent="-285750">
              <a:buFont typeface="Arial" panose="020B0604020202020204" pitchFamily="34" charset="0"/>
              <a:buChar char="•"/>
            </a:pPr>
            <a:endParaRPr lang="en-US" sz="2400" dirty="0">
              <a:latin typeface="Times New Roman" panose="02020603050405020304" pitchFamily="18" charset="0"/>
              <a:ea typeface="Calibri"/>
              <a:cs typeface="Times New Roman" panose="02020603050405020304" pitchFamily="18" charset="0"/>
            </a:endParaRPr>
          </a:p>
          <a:p>
            <a:pPr marL="457200" indent="-228600">
              <a:lnSpc>
                <a:spcPct val="90000"/>
              </a:lnSpc>
              <a:spcAft>
                <a:spcPts val="600"/>
              </a:spcAft>
              <a:buFont typeface="Arial" panose="020B0604020202020204" pitchFamily="34" charset="0"/>
              <a:buChar char="•"/>
            </a:pPr>
            <a:endParaRPr lang="en-US" sz="2400" dirty="0">
              <a:latin typeface="Times New Roman" panose="02020603050405020304" pitchFamily="18" charset="0"/>
              <a:ea typeface="Calibri"/>
              <a:cs typeface="Times New Roman" panose="02020603050405020304" pitchFamily="18" charset="0"/>
            </a:endParaRPr>
          </a:p>
        </p:txBody>
      </p:sp>
      <p:sp>
        <p:nvSpPr>
          <p:cNvPr id="11" name="TextBox 10">
            <a:extLst>
              <a:ext uri="{FF2B5EF4-FFF2-40B4-BE49-F238E27FC236}">
                <a16:creationId xmlns="" xmlns:a16="http://schemas.microsoft.com/office/drawing/2014/main" id="{5B7A2A0B-6B0C-1064-8AA2-00B726E27905}"/>
              </a:ext>
            </a:extLst>
          </p:cNvPr>
          <p:cNvSpPr txBox="1"/>
          <p:nvPr/>
        </p:nvSpPr>
        <p:spPr>
          <a:xfrm>
            <a:off x="104953" y="457200"/>
            <a:ext cx="2866847" cy="111116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r>
              <a:rPr lang="en-US" sz="2800" b="1" dirty="0">
                <a:solidFill>
                  <a:srgbClr val="B30000"/>
                </a:solidFill>
                <a:latin typeface="Times New Roman" panose="02020603050405020304" pitchFamily="18" charset="0"/>
                <a:ea typeface="Calibri"/>
                <a:cs typeface="Times New Roman" panose="02020603050405020304" pitchFamily="18" charset="0"/>
              </a:rPr>
              <a:t>PROBLEM STATEMENT</a:t>
            </a:r>
            <a:r>
              <a:rPr lang="en-US" sz="2800" b="1" kern="1200" dirty="0" smtClean="0">
                <a:solidFill>
                  <a:srgbClr val="B30000"/>
                </a:solidFill>
                <a:latin typeface="Times New Roman" panose="02020603050405020304" pitchFamily="18" charset="0"/>
                <a:ea typeface="Calibri"/>
                <a:cs typeface="Times New Roman" panose="02020603050405020304" pitchFamily="18" charset="0"/>
              </a:rPr>
              <a:t>:</a:t>
            </a:r>
            <a:endParaRPr lang="en-US" sz="2800" dirty="0">
              <a:solidFill>
                <a:srgbClr val="B30000"/>
              </a:solidFill>
              <a:latin typeface="Times New Roman" panose="02020603050405020304" pitchFamily="18" charset="0"/>
              <a:ea typeface="Calibri"/>
              <a:cs typeface="Times New Roman" panose="02020603050405020304" pitchFamily="18" charset="0"/>
            </a:endParaRPr>
          </a:p>
        </p:txBody>
      </p:sp>
      <p:sp>
        <p:nvSpPr>
          <p:cNvPr id="12" name="TextBox 11">
            <a:extLst>
              <a:ext uri="{FF2B5EF4-FFF2-40B4-BE49-F238E27FC236}">
                <a16:creationId xmlns="" xmlns:a16="http://schemas.microsoft.com/office/drawing/2014/main" id="{35B35F16-3B47-56EA-BEFF-D8AFD458FD03}"/>
              </a:ext>
            </a:extLst>
          </p:cNvPr>
          <p:cNvSpPr txBox="1"/>
          <p:nvPr/>
        </p:nvSpPr>
        <p:spPr>
          <a:xfrm>
            <a:off x="3886200" y="990600"/>
            <a:ext cx="695576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400" dirty="0">
                <a:latin typeface="Times New Roman" panose="02020603050405020304" pitchFamily="18" charset="0"/>
                <a:ea typeface="Calibri"/>
                <a:cs typeface="Times New Roman" panose="02020603050405020304" pitchFamily="18" charset="0"/>
              </a:rPr>
              <a:t>Analyzing and Recommending Flight Options Based on Cost and Convenience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ster\AppData\Local\Microsoft\Windows\INetCache\IE\LDNR6ZDQ\propeller_plane_aircraft_double_decker_propeller_fly_oldtimer_sport_aircraft_aviation-1206995[1].jpg"/>
          <p:cNvPicPr>
            <a:picLocks noChangeAspect="1" noChangeArrowheads="1"/>
          </p:cNvPicPr>
          <p:nvPr/>
        </p:nvPicPr>
        <p:blipFill>
          <a:blip r:embed="rId2">
            <a:clrChange>
              <a:clrFrom>
                <a:srgbClr val="FEFEFC"/>
              </a:clrFrom>
              <a:clrTo>
                <a:srgbClr val="FEFEFC">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 xmlns:a16="http://schemas.microsoft.com/office/drawing/2014/main" id="{13766B93-B1D6-CC2D-50D1-02E5AE6107FC}"/>
              </a:ext>
            </a:extLst>
          </p:cNvPr>
          <p:cNvSpPr txBox="1"/>
          <p:nvPr/>
        </p:nvSpPr>
        <p:spPr>
          <a:xfrm>
            <a:off x="2819400" y="2514599"/>
            <a:ext cx="2586487" cy="7731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dirty="0" smtClean="0">
                <a:solidFill>
                  <a:srgbClr val="C00000"/>
                </a:solidFill>
                <a:latin typeface="Times New Roman" panose="02020603050405020304" pitchFamily="18" charset="0"/>
                <a:ea typeface="Calibri"/>
                <a:cs typeface="Times New Roman" panose="02020603050405020304" pitchFamily="18" charset="0"/>
              </a:rPr>
              <a:t>Libraries:</a:t>
            </a:r>
            <a:endParaRPr lang="en-US" sz="2800" b="1" dirty="0">
              <a:solidFill>
                <a:srgbClr val="C00000"/>
              </a:solidFill>
              <a:latin typeface="Times New Roman" panose="02020603050405020304" pitchFamily="18" charset="0"/>
              <a:ea typeface="Calibri"/>
              <a:cs typeface="Times New Roman" panose="02020603050405020304" pitchFamily="18" charset="0"/>
            </a:endParaRPr>
          </a:p>
        </p:txBody>
      </p:sp>
      <p:sp>
        <p:nvSpPr>
          <p:cNvPr id="4" name="TextBox 3">
            <a:extLst>
              <a:ext uri="{FF2B5EF4-FFF2-40B4-BE49-F238E27FC236}">
                <a16:creationId xmlns="" xmlns:a16="http://schemas.microsoft.com/office/drawing/2014/main" id="{00E323A1-52E8-65D6-3BB9-404FF3EDE3CB}"/>
              </a:ext>
            </a:extLst>
          </p:cNvPr>
          <p:cNvSpPr txBox="1"/>
          <p:nvPr/>
        </p:nvSpPr>
        <p:spPr>
          <a:xfrm>
            <a:off x="6629400" y="1562328"/>
            <a:ext cx="2696547"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NumPy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Pandas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Beautiful Soup</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Request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Matplotlib</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Reg</a:t>
            </a:r>
            <a:r>
              <a:rPr lang="en-IN" sz="2400" dirty="0">
                <a:latin typeface="Times New Roman" panose="02020603050405020304" pitchFamily="18" charset="0"/>
                <a:cs typeface="Times New Roman" panose="02020603050405020304" pitchFamily="18" charset="0"/>
              </a:rPr>
              <a:t>Ex</a:t>
            </a: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Seaborn</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262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clrChange>
              <a:clrFrom>
                <a:srgbClr val="B4CBDC"/>
              </a:clrFrom>
              <a:clrTo>
                <a:srgbClr val="B4CBDC">
                  <a:alpha val="0"/>
                </a:srgbClr>
              </a:clrTo>
            </a:clrChange>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38000"/>
              </a:srgbClr>
            </a:outerShdw>
            <a:reflection blurRad="952500" stA="31000" endPos="65000" dist="50800" dir="5400000" sy="-100000" algn="bl" rotWithShape="0"/>
          </a:effectLst>
        </p:spPr>
      </p:pic>
      <p:sp>
        <p:nvSpPr>
          <p:cNvPr id="4" name="TextBox 3">
            <a:extLst>
              <a:ext uri="{FF2B5EF4-FFF2-40B4-BE49-F238E27FC236}">
                <a16:creationId xmlns="" xmlns:a16="http://schemas.microsoft.com/office/drawing/2014/main" id="{13766B93-B1D6-CC2D-50D1-02E5AE6107FC}"/>
              </a:ext>
            </a:extLst>
          </p:cNvPr>
          <p:cNvSpPr txBox="1"/>
          <p:nvPr/>
        </p:nvSpPr>
        <p:spPr>
          <a:xfrm>
            <a:off x="533400" y="2818779"/>
            <a:ext cx="3929331" cy="12348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800" b="1" kern="1200" dirty="0">
                <a:solidFill>
                  <a:srgbClr val="C00000"/>
                </a:solidFill>
                <a:latin typeface="+mj-lt"/>
                <a:ea typeface="+mj-ea"/>
                <a:cs typeface="+mj-cs"/>
              </a:rPr>
              <a:t>WEB </a:t>
            </a:r>
            <a:endParaRPr lang="en-US" sz="2800" dirty="0">
              <a:ea typeface="+mj-ea"/>
              <a:cs typeface="+mj-cs"/>
            </a:endParaRPr>
          </a:p>
          <a:p>
            <a:pPr algn="ctr">
              <a:lnSpc>
                <a:spcPct val="90000"/>
              </a:lnSpc>
              <a:spcBef>
                <a:spcPct val="0"/>
              </a:spcBef>
              <a:spcAft>
                <a:spcPts val="600"/>
              </a:spcAft>
            </a:pPr>
            <a:r>
              <a:rPr lang="en-US" sz="2800" b="1" kern="1200" dirty="0">
                <a:solidFill>
                  <a:srgbClr val="C00000"/>
                </a:solidFill>
                <a:latin typeface="+mj-lt"/>
                <a:ea typeface="+mj-ea"/>
                <a:cs typeface="+mj-cs"/>
              </a:rPr>
              <a:t>SCRAPPING:</a:t>
            </a:r>
            <a:endParaRPr lang="en-US" sz="2800" b="1" kern="1200" dirty="0">
              <a:solidFill>
                <a:srgbClr val="C00000"/>
              </a:solidFill>
              <a:latin typeface="+mj-lt"/>
              <a:ea typeface="Calibri Light"/>
              <a:cs typeface="Calibri Light"/>
            </a:endParaRPr>
          </a:p>
        </p:txBody>
      </p:sp>
      <p:sp>
        <p:nvSpPr>
          <p:cNvPr id="5" name="TextBox 4">
            <a:extLst>
              <a:ext uri="{FF2B5EF4-FFF2-40B4-BE49-F238E27FC236}">
                <a16:creationId xmlns="" xmlns:a16="http://schemas.microsoft.com/office/drawing/2014/main" id="{08EF1CFF-BBF7-8082-6FFB-4DA03FED8B5A}"/>
              </a:ext>
            </a:extLst>
          </p:cNvPr>
          <p:cNvSpPr txBox="1"/>
          <p:nvPr/>
        </p:nvSpPr>
        <p:spPr>
          <a:xfrm>
            <a:off x="5247736" y="1711101"/>
            <a:ext cx="6738668" cy="34501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indent="-228600">
              <a:lnSpc>
                <a:spcPct val="90000"/>
              </a:lnSpc>
              <a:spcAft>
                <a:spcPts val="600"/>
              </a:spcAft>
              <a:buFont typeface="Arial" panose="020B0604020202020204" pitchFamily="34" charset="0"/>
              <a:buChar char="•"/>
            </a:pPr>
            <a:r>
              <a:rPr lang="en-US" sz="2400" dirty="0">
                <a:latin typeface="Times New Roman"/>
                <a:cs typeface="Times New Roman"/>
              </a:rPr>
              <a:t>Website link:- </a:t>
            </a:r>
            <a:r>
              <a:rPr lang="en-US" sz="2400" dirty="0">
                <a:latin typeface="Times New Roman"/>
                <a:cs typeface="Times New Roman"/>
                <a:hlinkClick r:id="rId4"/>
              </a:rPr>
              <a:t>Google Flights – Find cheap flight options and track prices</a:t>
            </a:r>
            <a:endParaRPr lang="en-US" sz="2400" dirty="0">
              <a:latin typeface="Times New Roman"/>
              <a:cs typeface="Times New Roman"/>
            </a:endParaRPr>
          </a:p>
          <a:p>
            <a:pPr marL="457200" indent="-228600">
              <a:lnSpc>
                <a:spcPct val="90000"/>
              </a:lnSpc>
              <a:spcAft>
                <a:spcPts val="600"/>
              </a:spcAft>
              <a:buFont typeface="Arial" panose="020B0604020202020204" pitchFamily="34" charset="0"/>
              <a:buChar char="•"/>
            </a:pPr>
            <a:r>
              <a:rPr lang="en-US" sz="2400" dirty="0">
                <a:latin typeface="Times New Roman"/>
                <a:cs typeface="Times New Roman"/>
              </a:rPr>
              <a:t>Sending requests to access the data.</a:t>
            </a:r>
          </a:p>
          <a:p>
            <a:pPr marL="457200" indent="-228600">
              <a:lnSpc>
                <a:spcPct val="90000"/>
              </a:lnSpc>
              <a:spcAft>
                <a:spcPts val="600"/>
              </a:spcAft>
              <a:buFont typeface="Arial" panose="020B0604020202020204" pitchFamily="34" charset="0"/>
              <a:buChar char="•"/>
            </a:pPr>
            <a:r>
              <a:rPr lang="en-US" sz="2400" dirty="0">
                <a:latin typeface="Times New Roman"/>
                <a:cs typeface="Times New Roman"/>
              </a:rPr>
              <a:t>Website Server Response and Scrapped data from web pages.</a:t>
            </a:r>
          </a:p>
          <a:p>
            <a:pPr marL="457200" indent="-228600">
              <a:lnSpc>
                <a:spcPct val="90000"/>
              </a:lnSpc>
              <a:spcAft>
                <a:spcPts val="600"/>
              </a:spcAft>
              <a:buFont typeface="Arial" panose="020B0604020202020204" pitchFamily="34" charset="0"/>
              <a:buChar char="•"/>
            </a:pPr>
            <a:r>
              <a:rPr lang="en-US" sz="2400" dirty="0">
                <a:latin typeface="Times New Roman"/>
                <a:cs typeface="Times New Roman"/>
              </a:rPr>
              <a:t>Tags('div', 'span', 'a').</a:t>
            </a:r>
          </a:p>
          <a:p>
            <a:pPr marL="457200" indent="-228600">
              <a:lnSpc>
                <a:spcPct val="90000"/>
              </a:lnSpc>
              <a:spcAft>
                <a:spcPts val="600"/>
              </a:spcAft>
              <a:buFont typeface="Arial" panose="020B0604020202020204" pitchFamily="34" charset="0"/>
              <a:buChar char="•"/>
            </a:pPr>
            <a:r>
              <a:rPr lang="en-US" sz="2400" dirty="0">
                <a:latin typeface="Times New Roman"/>
                <a:cs typeface="Times New Roman"/>
              </a:rPr>
              <a:t>Using the regex pattern to get the required </a:t>
            </a:r>
            <a:r>
              <a:rPr lang="en-US" sz="2400" dirty="0" err="1">
                <a:latin typeface="Times New Roman"/>
                <a:cs typeface="Times New Roman"/>
              </a:rPr>
              <a:t>datapoints</a:t>
            </a:r>
            <a:r>
              <a:rPr lang="en-US" sz="2400" dirty="0">
                <a:latin typeface="Times New Roman"/>
                <a:cs typeface="Times New Roman"/>
              </a:rPr>
              <a:t>.</a:t>
            </a:r>
          </a:p>
          <a:p>
            <a:pPr marL="457200" indent="-228600">
              <a:lnSpc>
                <a:spcPct val="90000"/>
              </a:lnSpc>
              <a:spcAft>
                <a:spcPts val="600"/>
              </a:spcAft>
              <a:buFont typeface="Arial" panose="020B0604020202020204" pitchFamily="34" charset="0"/>
              <a:buChar char="•"/>
            </a:pPr>
            <a:endParaRPr lang="en-US" sz="2400" dirty="0">
              <a:latin typeface="Times New Roman"/>
              <a:cs typeface="Times New Roman"/>
            </a:endParaRPr>
          </a:p>
        </p:txBody>
      </p:sp>
    </p:spTree>
    <p:extLst>
      <p:ext uri="{BB962C8B-B14F-4D97-AF65-F5344CB8AC3E}">
        <p14:creationId xmlns:p14="http://schemas.microsoft.com/office/powerpoint/2010/main" val="3651677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 xmlns:a16="http://schemas.microsoft.com/office/drawing/2014/main" id="{FDFDB6EF-4EA0-AF8C-1B8B-347DABA3141B}"/>
              </a:ext>
            </a:extLst>
          </p:cNvPr>
          <p:cNvPicPr>
            <a:picLocks noChangeAspect="1"/>
          </p:cNvPicPr>
          <p:nvPr/>
        </p:nvPicPr>
        <p:blipFill rotWithShape="1">
          <a:blip r:embed="rId2"/>
          <a:srcRect t="11321" r="-118" b="-68"/>
          <a:stretch/>
        </p:blipFill>
        <p:spPr>
          <a:xfrm>
            <a:off x="14287" y="685800"/>
            <a:ext cx="12192020" cy="5568665"/>
          </a:xfrm>
          <a:prstGeom prst="rect">
            <a:avLst/>
          </a:prstGeom>
        </p:spPr>
      </p:pic>
      <p:sp>
        <p:nvSpPr>
          <p:cNvPr id="3" name="TextBox 2">
            <a:extLst>
              <a:ext uri="{FF2B5EF4-FFF2-40B4-BE49-F238E27FC236}">
                <a16:creationId xmlns="" xmlns:a16="http://schemas.microsoft.com/office/drawing/2014/main" id="{13766B93-B1D6-CC2D-50D1-02E5AE6107FC}"/>
              </a:ext>
            </a:extLst>
          </p:cNvPr>
          <p:cNvSpPr txBox="1"/>
          <p:nvPr/>
        </p:nvSpPr>
        <p:spPr>
          <a:xfrm>
            <a:off x="156713" y="0"/>
            <a:ext cx="2586487" cy="7731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b="1" dirty="0" smtClean="0">
                <a:solidFill>
                  <a:srgbClr val="C00000"/>
                </a:solidFill>
                <a:latin typeface="Times New Roman" panose="02020603050405020304" pitchFamily="18" charset="0"/>
                <a:ea typeface="Calibri"/>
                <a:cs typeface="Times New Roman" panose="02020603050405020304" pitchFamily="18" charset="0"/>
              </a:rPr>
              <a:t>Web Page:</a:t>
            </a:r>
            <a:endParaRPr lang="en-US" sz="2800" b="1" dirty="0">
              <a:solidFill>
                <a:srgbClr val="C00000"/>
              </a:solidFill>
              <a:latin typeface="Times New Roman" panose="02020603050405020304" pitchFamily="18" charset="0"/>
              <a:ea typeface="Calibri"/>
              <a:cs typeface="Times New Roman" panose="02020603050405020304" pitchFamily="18" charset="0"/>
            </a:endParaRPr>
          </a:p>
        </p:txBody>
      </p:sp>
    </p:spTree>
    <p:extLst>
      <p:ext uri="{BB962C8B-B14F-4D97-AF65-F5344CB8AC3E}">
        <p14:creationId xmlns:p14="http://schemas.microsoft.com/office/powerpoint/2010/main" val="1587372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 xmlns:a16="http://schemas.microsoft.com/office/drawing/2014/main" id="{4A7B2D8A-7F12-EC77-3024-7F0211784D6E}"/>
              </a:ext>
            </a:extLst>
          </p:cNvPr>
          <p:cNvSpPr txBox="1"/>
          <p:nvPr/>
        </p:nvSpPr>
        <p:spPr>
          <a:xfrm>
            <a:off x="847723" y="3276600"/>
            <a:ext cx="2657475" cy="188631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200" b="1" kern="1200" dirty="0">
                <a:solidFill>
                  <a:srgbClr val="C00000"/>
                </a:solidFill>
                <a:latin typeface="Times New Roman" panose="02020603050405020304" pitchFamily="18" charset="0"/>
                <a:ea typeface="+mj-ea"/>
                <a:cs typeface="Times New Roman" panose="02020603050405020304" pitchFamily="18" charset="0"/>
              </a:rPr>
              <a:t>FEATURES</a:t>
            </a:r>
            <a:r>
              <a:rPr lang="en-US" sz="3200" b="1" kern="1200" dirty="0" smtClean="0">
                <a:solidFill>
                  <a:srgbClr val="C00000"/>
                </a:solidFill>
                <a:latin typeface="Times New Roman" panose="02020603050405020304" pitchFamily="18" charset="0"/>
                <a:ea typeface="+mj-ea"/>
                <a:cs typeface="Times New Roman" panose="02020603050405020304" pitchFamily="18" charset="0"/>
              </a:rPr>
              <a:t>:</a:t>
            </a:r>
            <a:endParaRPr lang="en-US" sz="3200" b="1" kern="1200" dirty="0">
              <a:solidFill>
                <a:srgbClr val="C00000"/>
              </a:solidFill>
              <a:latin typeface="Times New Roman" panose="02020603050405020304" pitchFamily="18" charset="0"/>
              <a:ea typeface="Calibri Light"/>
              <a:cs typeface="Times New Roman" panose="02020603050405020304" pitchFamily="18" charset="0"/>
            </a:endParaRPr>
          </a:p>
        </p:txBody>
      </p:sp>
      <p:sp>
        <p:nvSpPr>
          <p:cNvPr id="3" name="TextBox 2">
            <a:extLst>
              <a:ext uri="{FF2B5EF4-FFF2-40B4-BE49-F238E27FC236}">
                <a16:creationId xmlns="" xmlns:a16="http://schemas.microsoft.com/office/drawing/2014/main" id="{FA919927-F915-EBE3-728C-9E0F20156090}"/>
              </a:ext>
            </a:extLst>
          </p:cNvPr>
          <p:cNvSpPr txBox="1"/>
          <p:nvPr/>
        </p:nvSpPr>
        <p:spPr>
          <a:xfrm>
            <a:off x="3939396" y="195729"/>
            <a:ext cx="7975121" cy="6581564"/>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Airline</a:t>
            </a:r>
            <a:r>
              <a:rPr lang="en-US" sz="2400" dirty="0">
                <a:latin typeface="Times New Roman" panose="02020603050405020304" pitchFamily="18" charset="0"/>
                <a:ea typeface="+mn-lt"/>
                <a:cs typeface="Times New Roman" panose="02020603050405020304" pitchFamily="18" charset="0"/>
              </a:rPr>
              <a:t>: The name of the airline operating the flight. </a:t>
            </a:r>
            <a:endParaRPr lang="en-US" sz="2400" dirty="0">
              <a:latin typeface="Times New Roman" panose="02020603050405020304" pitchFamily="18" charset="0"/>
              <a:cs typeface="Times New Roman" panose="02020603050405020304" pitchFamily="18" charset="0"/>
            </a:endParaRPr>
          </a:p>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Cabin</a:t>
            </a:r>
            <a:r>
              <a:rPr lang="en-US" sz="2400" dirty="0">
                <a:latin typeface="Times New Roman" panose="02020603050405020304" pitchFamily="18" charset="0"/>
                <a:ea typeface="+mn-lt"/>
                <a:cs typeface="Times New Roman" panose="02020603050405020304" pitchFamily="18" charset="0"/>
              </a:rPr>
              <a:t>: The class of cabin for the flight ( Economy, Premium Economy, business, First). </a:t>
            </a:r>
          </a:p>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Departure Time</a:t>
            </a:r>
            <a:r>
              <a:rPr lang="en-US" sz="2400" dirty="0">
                <a:latin typeface="Times New Roman" panose="02020603050405020304" pitchFamily="18" charset="0"/>
                <a:ea typeface="+mn-lt"/>
                <a:cs typeface="Times New Roman" panose="02020603050405020304" pitchFamily="18" charset="0"/>
              </a:rPr>
              <a:t>: The time when the flight departs.</a:t>
            </a:r>
          </a:p>
          <a:p>
            <a:pPr marL="457200" indent="-342900">
              <a:lnSpc>
                <a:spcPct val="90000"/>
              </a:lnSpc>
              <a:spcAft>
                <a:spcPts val="600"/>
              </a:spcAft>
              <a:buFont typeface="Arial"/>
              <a:buChar char="•"/>
            </a:pPr>
            <a:r>
              <a:rPr lang="en-US" sz="2400" b="1" dirty="0" err="1">
                <a:latin typeface="Times New Roman" panose="02020603050405020304" pitchFamily="18" charset="0"/>
                <a:ea typeface="+mn-lt"/>
                <a:cs typeface="Times New Roman" panose="02020603050405020304" pitchFamily="18" charset="0"/>
              </a:rPr>
              <a:t>Arrival_Time</a:t>
            </a:r>
            <a:r>
              <a:rPr lang="en-US" sz="2400" dirty="0">
                <a:latin typeface="Times New Roman" panose="02020603050405020304" pitchFamily="18" charset="0"/>
                <a:ea typeface="+mn-lt"/>
                <a:cs typeface="Times New Roman" panose="02020603050405020304" pitchFamily="18" charset="0"/>
              </a:rPr>
              <a:t>: The time when the flight arrives. </a:t>
            </a:r>
          </a:p>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Departure Place</a:t>
            </a:r>
            <a:r>
              <a:rPr lang="en-US" sz="2400" dirty="0">
                <a:latin typeface="Times New Roman" panose="02020603050405020304" pitchFamily="18" charset="0"/>
                <a:ea typeface="+mn-lt"/>
                <a:cs typeface="Times New Roman" panose="02020603050405020304" pitchFamily="18" charset="0"/>
              </a:rPr>
              <a:t>: The location from which the flight departs. </a:t>
            </a:r>
          </a:p>
          <a:p>
            <a:pPr marL="457200" indent="-342900">
              <a:lnSpc>
                <a:spcPct val="90000"/>
              </a:lnSpc>
              <a:spcAft>
                <a:spcPts val="600"/>
              </a:spcAft>
              <a:buFont typeface="Arial"/>
              <a:buChar char="•"/>
            </a:pPr>
            <a:r>
              <a:rPr lang="en-US" sz="2400" b="1" dirty="0" err="1">
                <a:latin typeface="Times New Roman" panose="02020603050405020304" pitchFamily="18" charset="0"/>
                <a:ea typeface="+mn-lt"/>
                <a:cs typeface="Times New Roman" panose="02020603050405020304" pitchFamily="18" charset="0"/>
              </a:rPr>
              <a:t>Arrival_place</a:t>
            </a:r>
            <a:r>
              <a:rPr lang="en-US" sz="2400" dirty="0">
                <a:latin typeface="Times New Roman" panose="02020603050405020304" pitchFamily="18" charset="0"/>
                <a:ea typeface="+mn-lt"/>
                <a:cs typeface="Times New Roman" panose="02020603050405020304" pitchFamily="18" charset="0"/>
              </a:rPr>
              <a:t>: The destination or arrival location of the flight. </a:t>
            </a:r>
          </a:p>
          <a:p>
            <a:pPr marL="457200" indent="-342900">
              <a:lnSpc>
                <a:spcPct val="90000"/>
              </a:lnSpc>
              <a:spcAft>
                <a:spcPts val="600"/>
              </a:spcAft>
              <a:buFont typeface="Arial"/>
              <a:buChar char="•"/>
            </a:pPr>
            <a:r>
              <a:rPr lang="en-US" sz="2400" b="1" dirty="0" err="1">
                <a:latin typeface="Times New Roman" panose="02020603050405020304" pitchFamily="18" charset="0"/>
                <a:ea typeface="+mn-lt"/>
                <a:cs typeface="Times New Roman" panose="02020603050405020304" pitchFamily="18" charset="0"/>
              </a:rPr>
              <a:t>Flight_Durations</a:t>
            </a:r>
            <a:r>
              <a:rPr lang="en-US" sz="2400" dirty="0">
                <a:latin typeface="Times New Roman" panose="02020603050405020304" pitchFamily="18" charset="0"/>
                <a:ea typeface="+mn-lt"/>
                <a:cs typeface="Times New Roman" panose="02020603050405020304" pitchFamily="18" charset="0"/>
              </a:rPr>
              <a:t>: The duration of the flight. </a:t>
            </a:r>
          </a:p>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Stops</a:t>
            </a:r>
            <a:r>
              <a:rPr lang="en-US" sz="2400" dirty="0">
                <a:latin typeface="Times New Roman" panose="02020603050405020304" pitchFamily="18" charset="0"/>
                <a:ea typeface="+mn-lt"/>
                <a:cs typeface="Times New Roman" panose="02020603050405020304" pitchFamily="18" charset="0"/>
              </a:rPr>
              <a:t>: The number of stops during the flight. </a:t>
            </a:r>
          </a:p>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Emission(in kgs)</a:t>
            </a:r>
            <a:r>
              <a:rPr lang="en-US" sz="2400" dirty="0">
                <a:latin typeface="Times New Roman" panose="02020603050405020304" pitchFamily="18" charset="0"/>
                <a:ea typeface="+mn-lt"/>
                <a:cs typeface="Times New Roman" panose="02020603050405020304" pitchFamily="18" charset="0"/>
              </a:rPr>
              <a:t>: The emission level associated with the flight in kilograms </a:t>
            </a:r>
          </a:p>
          <a:p>
            <a:pPr marL="457200" indent="-342900">
              <a:lnSpc>
                <a:spcPct val="90000"/>
              </a:lnSpc>
              <a:spcAft>
                <a:spcPts val="600"/>
              </a:spcAft>
              <a:buFont typeface="Arial"/>
              <a:buChar char="•"/>
            </a:pPr>
            <a:r>
              <a:rPr lang="en-US" sz="2400" b="1" dirty="0">
                <a:latin typeface="Times New Roman" panose="02020603050405020304" pitchFamily="18" charset="0"/>
                <a:ea typeface="+mn-lt"/>
                <a:cs typeface="Times New Roman" panose="02020603050405020304" pitchFamily="18" charset="0"/>
              </a:rPr>
              <a:t>Prices</a:t>
            </a:r>
            <a:r>
              <a:rPr lang="en-US" sz="2400" dirty="0">
                <a:latin typeface="Times New Roman" panose="02020603050405020304" pitchFamily="18" charset="0"/>
                <a:ea typeface="+mn-lt"/>
                <a:cs typeface="Times New Roman" panose="02020603050405020304" pitchFamily="18" charset="0"/>
              </a:rPr>
              <a:t>: The price associated with the flight.</a:t>
            </a:r>
            <a:endParaRPr lang="en-US" sz="2400" dirty="0">
              <a:latin typeface="Times New Roman" panose="02020603050405020304" pitchFamily="18" charset="0"/>
              <a:cs typeface="Times New Roman" panose="02020603050405020304" pitchFamily="18" charset="0"/>
            </a:endParaRPr>
          </a:p>
          <a:p>
            <a:pPr marL="457200" indent="-3429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013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 xmlns:a16="http://schemas.microsoft.com/office/drawing/2014/main" id="{2141080C-0B63-E9A7-04E4-B3C2279D31CB}"/>
              </a:ext>
            </a:extLst>
          </p:cNvPr>
          <p:cNvSpPr txBox="1"/>
          <p:nvPr/>
        </p:nvSpPr>
        <p:spPr>
          <a:xfrm>
            <a:off x="914400" y="2168406"/>
            <a:ext cx="3201366" cy="559038"/>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lnSpcReduction="10000"/>
          </a:bodyPr>
          <a:lstStyle/>
          <a:p>
            <a:pPr algn="r">
              <a:lnSpc>
                <a:spcPct val="90000"/>
              </a:lnSpc>
              <a:spcBef>
                <a:spcPct val="0"/>
              </a:spcBef>
              <a:spcAft>
                <a:spcPts val="600"/>
              </a:spcAft>
            </a:pPr>
            <a:r>
              <a:rPr lang="en-US" sz="3600" b="1" kern="1200" dirty="0" smtClean="0">
                <a:solidFill>
                  <a:srgbClr val="C00000"/>
                </a:solidFill>
                <a:latin typeface="Times New Roman" panose="02020603050405020304" pitchFamily="18" charset="0"/>
                <a:ea typeface="+mj-ea"/>
                <a:cs typeface="Times New Roman" panose="02020603050405020304" pitchFamily="18" charset="0"/>
              </a:rPr>
              <a:t>Key </a:t>
            </a:r>
            <a:r>
              <a:rPr lang="en-US" sz="3600" b="1" kern="1200" dirty="0">
                <a:solidFill>
                  <a:srgbClr val="C00000"/>
                </a:solidFill>
                <a:latin typeface="Times New Roman" panose="02020603050405020304" pitchFamily="18" charset="0"/>
                <a:ea typeface="+mj-ea"/>
                <a:cs typeface="Times New Roman" panose="02020603050405020304" pitchFamily="18" charset="0"/>
              </a:rPr>
              <a:t>Tasks</a:t>
            </a:r>
            <a:r>
              <a:rPr lang="en-US" sz="3600" b="1" kern="1200" dirty="0" smtClean="0">
                <a:solidFill>
                  <a:srgbClr val="C00000"/>
                </a:solidFill>
                <a:latin typeface="Times New Roman" panose="02020603050405020304" pitchFamily="18" charset="0"/>
                <a:ea typeface="+mj-ea"/>
                <a:cs typeface="Times New Roman" panose="02020603050405020304" pitchFamily="18" charset="0"/>
              </a:rPr>
              <a:t>:</a:t>
            </a:r>
            <a:endParaRPr lang="en-US" sz="3600" kern="1200" dirty="0">
              <a:solidFill>
                <a:srgbClr val="C00000"/>
              </a:solidFill>
              <a:latin typeface="Times New Roman" panose="02020603050405020304" pitchFamily="18" charset="0"/>
              <a:ea typeface="+mj-ea"/>
              <a:cs typeface="Times New Roman" panose="02020603050405020304" pitchFamily="18" charset="0"/>
            </a:endParaRPr>
          </a:p>
        </p:txBody>
      </p:sp>
      <p:sp>
        <p:nvSpPr>
          <p:cNvPr id="3" name="TextBox 2">
            <a:extLst>
              <a:ext uri="{FF2B5EF4-FFF2-40B4-BE49-F238E27FC236}">
                <a16:creationId xmlns="" xmlns:a16="http://schemas.microsoft.com/office/drawing/2014/main" id="{2DB3034C-9954-0021-E858-1B7A941931B1}"/>
              </a:ext>
            </a:extLst>
          </p:cNvPr>
          <p:cNvSpPr txBox="1"/>
          <p:nvPr/>
        </p:nvSpPr>
        <p:spPr>
          <a:xfrm>
            <a:off x="5442863" y="1339593"/>
            <a:ext cx="4470630" cy="4151443"/>
          </a:xfrm>
          <a:prstGeom prst="rect">
            <a:avLst/>
          </a:prstGeom>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collection</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cleaning </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Descriptive Statistics</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Analysis</a:t>
            </a:r>
          </a:p>
          <a:p>
            <a:pPr marL="457200" indent="-228600">
              <a:lnSpc>
                <a:spcPct val="90000"/>
              </a:lnSpc>
              <a:spcAft>
                <a:spcPts val="600"/>
              </a:spcAf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Conclusion</a:t>
            </a:r>
          </a:p>
          <a:p>
            <a:pPr indent="-228600">
              <a:lnSpc>
                <a:spcPct val="90000"/>
              </a:lnSpc>
              <a:spcAft>
                <a:spcPts val="600"/>
              </a:spcAf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6239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 xmlns:a16="http://schemas.microsoft.com/office/drawing/2014/main" id="{7E6010DC-3BBF-8C2D-BBEF-5D4E13753CAF}"/>
              </a:ext>
            </a:extLst>
          </p:cNvPr>
          <p:cNvPicPr>
            <a:picLocks noChangeAspect="1"/>
          </p:cNvPicPr>
          <p:nvPr/>
        </p:nvPicPr>
        <p:blipFill rotWithShape="1">
          <a:blip r:embed="rId2"/>
          <a:srcRect l="11480" t="28377" r="13004" b="750"/>
          <a:stretch/>
        </p:blipFill>
        <p:spPr>
          <a:xfrm>
            <a:off x="0" y="457200"/>
            <a:ext cx="12189484" cy="2666999"/>
          </a:xfrm>
          <a:prstGeom prst="rect">
            <a:avLst/>
          </a:prstGeom>
        </p:spPr>
      </p:pic>
      <p:sp>
        <p:nvSpPr>
          <p:cNvPr id="3" name="TextBox 2">
            <a:extLst>
              <a:ext uri="{FF2B5EF4-FFF2-40B4-BE49-F238E27FC236}">
                <a16:creationId xmlns="" xmlns:a16="http://schemas.microsoft.com/office/drawing/2014/main" id="{63B53DD5-839C-B569-9350-BC11EF76A076}"/>
              </a:ext>
            </a:extLst>
          </p:cNvPr>
          <p:cNvSpPr txBox="1"/>
          <p:nvPr/>
        </p:nvSpPr>
        <p:spPr>
          <a:xfrm>
            <a:off x="133253" y="1403"/>
            <a:ext cx="27575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C00000"/>
                </a:solidFill>
                <a:latin typeface="Times New Roman"/>
                <a:ea typeface="Segoe UI Black"/>
                <a:cs typeface="Times New Roman"/>
              </a:rPr>
              <a:t>Raw Data : </a:t>
            </a:r>
            <a:endParaRPr lang="en-US" sz="2800" dirty="0">
              <a:solidFill>
                <a:srgbClr val="C00000"/>
              </a:solidFill>
              <a:latin typeface="Times New Roman"/>
              <a:cs typeface="Times New Roman"/>
            </a:endParaRPr>
          </a:p>
        </p:txBody>
      </p:sp>
      <p:sp>
        <p:nvSpPr>
          <p:cNvPr id="4" name="TextBox 3">
            <a:extLst>
              <a:ext uri="{FF2B5EF4-FFF2-40B4-BE49-F238E27FC236}">
                <a16:creationId xmlns="" xmlns:a16="http://schemas.microsoft.com/office/drawing/2014/main" id="{90C51CB1-C8A5-B109-3BD9-E8B422A2C2EE}"/>
              </a:ext>
            </a:extLst>
          </p:cNvPr>
          <p:cNvSpPr txBox="1"/>
          <p:nvPr/>
        </p:nvSpPr>
        <p:spPr>
          <a:xfrm>
            <a:off x="205139" y="3124200"/>
            <a:ext cx="33326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C00000"/>
                </a:solidFill>
                <a:latin typeface="Times New Roman"/>
                <a:ea typeface="Segoe UI Black"/>
                <a:cs typeface="Times New Roman"/>
              </a:rPr>
              <a:t>Cleaned Data : </a:t>
            </a:r>
            <a:endParaRPr lang="en-US" sz="2800" dirty="0">
              <a:solidFill>
                <a:srgbClr val="C00000"/>
              </a:solidFill>
              <a:latin typeface="Times New Roman"/>
              <a:cs typeface="Times New Roman"/>
            </a:endParaRPr>
          </a:p>
        </p:txBody>
      </p:sp>
      <p:pic>
        <p:nvPicPr>
          <p:cNvPr id="5" name="Picture 4" descr="A screenshot of a flight schedule&#10;&#10;Description automatically generated">
            <a:extLst>
              <a:ext uri="{FF2B5EF4-FFF2-40B4-BE49-F238E27FC236}">
                <a16:creationId xmlns="" xmlns:a16="http://schemas.microsoft.com/office/drawing/2014/main" id="{B9CF63D8-37EB-4EF5-1C2E-99BB7D0E4888}"/>
              </a:ext>
            </a:extLst>
          </p:cNvPr>
          <p:cNvPicPr>
            <a:picLocks noChangeAspect="1"/>
          </p:cNvPicPr>
          <p:nvPr/>
        </p:nvPicPr>
        <p:blipFill>
          <a:blip r:embed="rId3"/>
          <a:stretch>
            <a:fillRect/>
          </a:stretch>
        </p:blipFill>
        <p:spPr>
          <a:xfrm>
            <a:off x="0" y="3544258"/>
            <a:ext cx="12192000" cy="2627942"/>
          </a:xfrm>
          <a:prstGeom prst="rect">
            <a:avLst/>
          </a:prstGeom>
        </p:spPr>
      </p:pic>
    </p:spTree>
    <p:extLst>
      <p:ext uri="{BB962C8B-B14F-4D97-AF65-F5344CB8AC3E}">
        <p14:creationId xmlns:p14="http://schemas.microsoft.com/office/powerpoint/2010/main" val="17449215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TotalTime>
  <Words>691</Words>
  <Application>Microsoft Office PowerPoint</Application>
  <PresentationFormat>Custom</PresentationFormat>
  <Paragraphs>102</Paragraphs>
  <Slides>19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Times New Roman</vt:lpstr>
      <vt:lpstr>Libre Baskerville</vt:lpstr>
      <vt:lpstr>Calibri Light</vt:lpstr>
      <vt:lpstr>Calibri</vt:lpstr>
      <vt:lpstr>Lato Black</vt:lpstr>
      <vt:lpstr>Segoe UI Black</vt:lpstr>
      <vt:lpstr>Arial,Sans-Serif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lollipoop</cp:lastModifiedBy>
  <cp:revision>22</cp:revision>
  <dcterms:created xsi:type="dcterms:W3CDTF">2021-02-16T05:19:01Z</dcterms:created>
  <dcterms:modified xsi:type="dcterms:W3CDTF">2024-03-05T07:58:20Z</dcterms:modified>
</cp:coreProperties>
</file>